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8" r:id="rId3"/>
    <p:sldId id="269" r:id="rId4"/>
    <p:sldId id="270" r:id="rId5"/>
    <p:sldId id="271" r:id="rId6"/>
    <p:sldId id="303" r:id="rId7"/>
    <p:sldId id="304" r:id="rId8"/>
    <p:sldId id="30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72" r:id="rId17"/>
    <p:sldId id="306" r:id="rId18"/>
    <p:sldId id="318" r:id="rId19"/>
    <p:sldId id="307" r:id="rId20"/>
    <p:sldId id="308" r:id="rId21"/>
    <p:sldId id="31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63" r:id="rId35"/>
    <p:sldId id="285" r:id="rId36"/>
    <p:sldId id="288" r:id="rId37"/>
    <p:sldId id="286" r:id="rId38"/>
    <p:sldId id="264" r:id="rId39"/>
    <p:sldId id="300" r:id="rId40"/>
    <p:sldId id="287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89" r:id="rId49"/>
    <p:sldId id="298" r:id="rId50"/>
    <p:sldId id="299" r:id="rId51"/>
    <p:sldId id="301" r:id="rId52"/>
    <p:sldId id="265" r:id="rId53"/>
    <p:sldId id="266" r:id="rId54"/>
    <p:sldId id="267" r:id="rId55"/>
    <p:sldId id="25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869"/>
    <a:srgbClr val="07377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95" autoAdjust="0"/>
    <p:restoredTop sz="94660"/>
  </p:normalViewPr>
  <p:slideViewPr>
    <p:cSldViewPr snapToGrid="0">
      <p:cViewPr>
        <p:scale>
          <a:sx n="66" d="100"/>
          <a:sy n="66" d="100"/>
        </p:scale>
        <p:origin x="-1596" y="-654"/>
      </p:cViewPr>
      <p:guideLst>
        <p:guide orient="horz" pos="882"/>
        <p:guide orient="horz" pos="693"/>
        <p:guide pos="336"/>
        <p:guide pos="69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1.xml"/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CFDF51-0121-483B-8AC6-E2B2612A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99D159-4D3F-41B8-B3E8-D7DE7C61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B501-4020-440A-B222-10E83CAD8C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E6CED-975E-486E-8723-C8F07125F51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DC2FC-E0DA-44D7-866C-7E940F1D94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66B4B-5B89-4EED-9516-949B422BEC2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F0F13-0F8D-4E53-AE83-D857D7CA469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D3F42-60BB-4191-9579-A287E5A9BDB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88FAE-3246-4CF8-AB27-A3E0A9179B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0E363-47D9-4CCC-BBF9-26F5F5DF25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C901E-4BE3-4814-A8FF-6B6EACCB32F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3DBE3-3D3E-48B5-8655-397F0C11985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07F35-7407-4B1C-9F5C-F20A21A4B13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A5D14-0520-4BDC-96AF-6A3FA16581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AEEB5-DCE9-4BDD-9594-3E27054126C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05EDD-C148-409C-AC57-C48145024AF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55DA7-DF2B-4CDD-A78A-DA2C935D234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02E72-8B34-4428-B40F-8164B1D6DF9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11BF8-0462-4A0D-A704-14F2FCA765B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7A61E-BC63-4326-AD8F-2C21DDA3260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C27C-9534-41B2-B2BA-0D79B7C23EA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81869-9D9C-429D-80E8-1B0687B4E1C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9B35-5CD9-4B3D-82C6-EDC36952E7E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772A-52A2-49EB-81E6-F1EE4D54005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ACF0E-D4AF-4E34-B49B-CB37DF4264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79E02-DDDD-4635-9E3E-AF1C7D904EA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030FA-C566-428D-ACB6-AE5ACC15EAA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FB199-DE17-43BE-A87B-F73AA1905C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53E02-BF62-46C4-83EF-42FDBBCA44C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91344-0E34-4D93-9002-92CB8A1930F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9B3F2-25C3-4F86-8C09-D28C6B10C25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7C7EC-FAED-4E13-AE62-2DC8F2FFC05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DEA9-2287-4ABD-8780-9E6F693B46F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9A6F0-4690-4240-84C9-48F6EE48E79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60538-83C2-4D89-ACE8-927005B8D1E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EBBB9-78B0-4239-9524-208F182E8B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9B7D1-4A56-4456-9017-BDFDBA669E1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EEFBE-31BA-4BDD-80ED-9DB47A6CDDD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7596B-09F7-4B34-BBF2-ACB20BDEBC8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89CA7-CBAD-46D2-A80D-F90234464EE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C80BD-8791-4ED9-A76E-2F3C8A08CE2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48C34-1561-47D2-ABB8-BF32516B6D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9DAA7-35A7-44A9-BF29-8391CEAB510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CCA22-A6B5-40CB-BCD9-D6D41C6A0B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EFF63-ADD1-4056-8718-B63BDCD5F0B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urved top and bottom ahc teal title slid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010400" cy="2057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6255-CA5C-4A11-BADC-079159FC63F1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4F33-0A39-4944-95F7-B041D285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0F7-3B30-4B22-9118-26B2FF303514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1B48-A00C-4FFD-9184-35247989A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681038"/>
            <a:ext cx="2060575" cy="465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681038"/>
            <a:ext cx="6030912" cy="465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242F-CA03-46F9-8174-B69C9789E7D5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E04C-93DD-4B78-91CE-6765D800E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681038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40449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0757-D142-49A4-9D92-C6AF9A27EB46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B0B0-24A0-496E-B1FC-F7FCE04C7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5FAA-E6A8-4789-B1C2-0771DC0770C2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EDBC-4E3A-4244-B1D7-C0D30F825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721-1B7D-4D0F-A287-25067E0E238A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4103-6721-4E36-B562-AA7967CB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04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093A-8607-4A0A-92FF-3FC2672455B7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E7E5-6B02-4E61-BCD7-526DC11C0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9399-643A-44D6-BCC8-0C2B3EB2EC2A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7832-8E83-4812-A533-F230B905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75BF-D7C6-4342-B820-72CFB5EC3FDE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B0B2-6C34-43EC-8632-215A3013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BAA1-FA33-4E98-9336-BDC6F58F23CB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3312-C408-4621-AF3E-3AB08314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64576-E307-493C-8370-EB3F0B89CC82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3368-2E3C-4EF5-AB1C-10EFF657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E54C-9754-45D8-B403-7F671934EB66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5789-72A4-436D-970B-56A58F8D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urved top and bottom ahc t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68103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00500" y="6394450"/>
            <a:ext cx="1533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1E7C87-000B-4212-97CC-8638505CE6A4}" type="datetime1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0225" y="6394450"/>
            <a:ext cx="2538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- Ashok Bedi, M.D.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4838" y="6394450"/>
            <a:ext cx="719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6A43-13BF-45F4-9D0B-E9479FED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heel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2869"/>
          </a:solidFill>
          <a:latin typeface="Arial" charset="0"/>
        </a:defRPr>
      </a:lvl9pPr>
    </p:titleStyle>
    <p:bodyStyle>
      <a:lvl1pPr marL="169863" indent="-1698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shrama" TargetMode="External"/><Relationship Id="rId7" Type="http://schemas.openxmlformats.org/officeDocument/2006/relationships/hyperlink" Target="http://en.wikipedia.org/wiki/Sanyas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anaprastha" TargetMode="External"/><Relationship Id="rId5" Type="http://schemas.openxmlformats.org/officeDocument/2006/relationships/hyperlink" Target="http://en.wikipedia.org/wiki/Grihastha" TargetMode="External"/><Relationship Id="rId4" Type="http://schemas.openxmlformats.org/officeDocument/2006/relationships/hyperlink" Target="http://en.wikipedia.org/wiki/Brahmachary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edanta" TargetMode="External"/><Relationship Id="rId3" Type="http://schemas.openxmlformats.org/officeDocument/2006/relationships/hyperlink" Target="http://en.wikipedia.org/wiki/Nyaya" TargetMode="External"/><Relationship Id="rId7" Type="http://schemas.openxmlformats.org/officeDocument/2006/relationships/hyperlink" Target="http://en.wikipedia.org/wiki/Purva_Mimams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Yoga" TargetMode="External"/><Relationship Id="rId5" Type="http://schemas.openxmlformats.org/officeDocument/2006/relationships/hyperlink" Target="http://en.wikipedia.org/wiki/Samkhya" TargetMode="External"/><Relationship Id="rId4" Type="http://schemas.openxmlformats.org/officeDocument/2006/relationships/hyperlink" Target="http://en.wikipedia.org/wiki/Vaisheshik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wflags.com/fotw/misc/xx'om.gi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wastik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5363" y="1757363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Основы Индуизма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mtClean="0"/>
              <a:t>Аналитическая перспектива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5363" y="3357563"/>
            <a:ext cx="70104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By:</a:t>
            </a:r>
          </a:p>
          <a:p>
            <a:pPr eaLnBrk="1" hangingPunct="1"/>
            <a:r>
              <a:rPr lang="en-US" b="1" smtClean="0"/>
              <a:t>Ashok Bedi, M.D.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2000" y="3052763"/>
            <a:ext cx="7620000" cy="152400"/>
          </a:xfrm>
          <a:prstGeom prst="rect">
            <a:avLst/>
          </a:prstGeom>
          <a:gradFill rotWithShape="0">
            <a:gsLst>
              <a:gs pos="0">
                <a:srgbClr val="69286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EA9927-C20D-490C-B385-F63D063FE5B3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229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6B91D-C748-4397-BD5F-4AA00CF63DC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Душа и Дух</a:t>
            </a:r>
            <a:endParaRPr lang="en-US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421563" cy="4044950"/>
          </a:xfrm>
        </p:spPr>
        <p:txBody>
          <a:bodyPr/>
          <a:lstStyle/>
          <a:p>
            <a:pPr marL="227013" indent="-227013" eaLnBrk="1" hangingPunct="1"/>
            <a:r>
              <a:rPr lang="ru-RU" sz="2400" smtClean="0"/>
              <a:t>Как река впадает в океан </a:t>
            </a:r>
          </a:p>
          <a:p>
            <a:pPr marL="227013" indent="-227013" eaLnBrk="1" hangingPunct="1"/>
            <a:r>
              <a:rPr lang="ru-RU" sz="2400" smtClean="0"/>
              <a:t>Очищенная душа сливается с Духом</a:t>
            </a:r>
          </a:p>
          <a:p>
            <a:pPr marL="227013" indent="-227013" eaLnBrk="1" hangingPunct="1"/>
            <a:r>
              <a:rPr lang="ru-RU" sz="2400" smtClean="0"/>
              <a:t>Душа - паломник, Дух - Пункт назначения </a:t>
            </a:r>
          </a:p>
          <a:p>
            <a:pPr marL="227013" indent="-227013" eaLnBrk="1" hangingPunct="1"/>
            <a:r>
              <a:rPr lang="ru-RU" sz="2400" smtClean="0"/>
              <a:t>Многие пути ведут душу к Духу </a:t>
            </a:r>
          </a:p>
          <a:p>
            <a:pPr marL="227013" indent="-227013" eaLnBrk="1" hangingPunct="1"/>
            <a:r>
              <a:rPr lang="ru-RU" sz="2400" smtClean="0"/>
              <a:t>Все великие религии и традиции мира предлагают "Путь" </a:t>
            </a:r>
          </a:p>
          <a:p>
            <a:pPr marL="227013" indent="-227013" eaLnBrk="1" hangingPunct="1"/>
            <a:r>
              <a:rPr lang="ru-RU" sz="2400" smtClean="0"/>
              <a:t>Путь не следует путать с Пунктом назначения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6CA38D-A94A-426A-B513-652D868C7C5E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331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17CCF-94EE-446A-AF67-A7FC2B8D08C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Цель этой жизни</a:t>
            </a:r>
            <a:endParaRPr lang="en-US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11288"/>
            <a:ext cx="8229600" cy="4044950"/>
          </a:xfrm>
        </p:spPr>
        <p:txBody>
          <a:bodyPr/>
          <a:lstStyle/>
          <a:p>
            <a:pPr eaLnBrk="1" hangingPunct="1"/>
            <a:r>
              <a:rPr lang="ru-RU" smtClean="0"/>
              <a:t>Подготовка к слиянию нашей Души с Всеобщим, Изначальным Духом </a:t>
            </a:r>
          </a:p>
          <a:p>
            <a:pPr eaLnBrk="1" hangingPunct="1"/>
            <a:r>
              <a:rPr lang="ru-RU" smtClean="0"/>
              <a:t>Индусы называют это Союзом Атмана и Брахмана - индивидуальной души и Мирового Духа</a:t>
            </a:r>
            <a:endParaRPr lang="en-US" smtClean="0"/>
          </a:p>
          <a:p>
            <a:pPr eaLnBrk="1" hangingPunct="1"/>
            <a:r>
              <a:rPr lang="ru-RU" smtClean="0"/>
              <a:t>Наша задача в этой жизни - сделать нашу Душу достойной для слияния с Духом </a:t>
            </a:r>
          </a:p>
          <a:p>
            <a:pPr eaLnBrk="1" hangingPunct="1"/>
            <a:r>
              <a:rPr lang="ru-RU" smtClean="0"/>
              <a:t>В этой жизни у молодой души есть возможность стать Старой Душой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9648E7-5F6B-4DF0-BC81-C2DA586A57D4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433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E5BAE-C766-42F3-A801-7CC0E90890F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00075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Новая и Старая Душа</a:t>
            </a:r>
            <a:endParaRPr lang="en-US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0188" indent="-230188" eaLnBrk="1" hangingPunct="1"/>
            <a:r>
              <a:rPr lang="ru-RU" smtClean="0"/>
              <a:t>Если мы не выполняем задачу в этой жизни...</a:t>
            </a:r>
          </a:p>
          <a:p>
            <a:pPr marL="230188" indent="-230188" eaLnBrk="1" hangingPunct="1"/>
            <a:r>
              <a:rPr lang="ru-RU" smtClean="0"/>
              <a:t>Мы реинкарнируем, чтобы завершить процесс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И мы оставляем неотработанную Карму на отработку следующим поколениям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Она становится Кармой Семьи или Рода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D8A6BD-CC60-4BFA-BFDB-08B952CEA9CB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536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536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55F13F-39ED-4E60-BA0E-96DBE4C8056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842963"/>
            <a:ext cx="7989888" cy="685800"/>
          </a:xfrm>
        </p:spPr>
        <p:txBody>
          <a:bodyPr/>
          <a:lstStyle/>
          <a:p>
            <a:pPr eaLnBrk="1" hangingPunct="1"/>
            <a:r>
              <a:rPr lang="ru-RU" smtClean="0"/>
              <a:t>Семь смертных грехов по Ганди</a:t>
            </a:r>
            <a:br>
              <a:rPr lang="ru-RU" smtClean="0"/>
            </a:br>
            <a:r>
              <a:rPr lang="ru-RU" smtClean="0"/>
              <a:t>Новая и Старая Душа</a:t>
            </a:r>
            <a:endParaRPr lang="en-US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3713"/>
            <a:ext cx="8229600" cy="3254375"/>
          </a:xfrm>
        </p:spPr>
        <p:txBody>
          <a:bodyPr/>
          <a:lstStyle/>
          <a:p>
            <a:pPr marL="230188" indent="-230188" eaLnBrk="1" hangingPunct="1"/>
            <a:r>
              <a:rPr lang="ru-RU" smtClean="0"/>
              <a:t>Богатство без Труда</a:t>
            </a:r>
            <a:r>
              <a:rPr lang="en-US" smtClean="0"/>
              <a:t> </a:t>
            </a:r>
          </a:p>
          <a:p>
            <a:pPr marL="230188" indent="-230188" eaLnBrk="1" hangingPunct="1"/>
            <a:r>
              <a:rPr lang="ru-RU" smtClean="0"/>
              <a:t>Удовольствие без Совести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Наука без Человечности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Знание без Характера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Политика без Принципов 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Коммерция без Морали </a:t>
            </a:r>
            <a:endParaRPr lang="en-US" smtClean="0"/>
          </a:p>
          <a:p>
            <a:pPr marL="230188" indent="-230188" eaLnBrk="1" hangingPunct="1"/>
            <a:r>
              <a:rPr lang="ru-RU" smtClean="0"/>
              <a:t>Поклонение без Жертвенности </a:t>
            </a:r>
            <a:endParaRPr lang="en-US" smtClean="0"/>
          </a:p>
          <a:p>
            <a:pPr marL="230188" indent="-230188" eaLnBrk="1" hangingPunct="1"/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140C97-A2AD-475E-8A9D-7E785D1AEFF3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638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7BADA-2E15-4AFA-A73E-12A61E37B2E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Слияние Души с Духом</a:t>
            </a:r>
            <a:endParaRPr lang="en-US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0188" indent="-230188" eaLnBrk="1" hangingPunct="1"/>
            <a:r>
              <a:rPr lang="ru-RU" smtClean="0"/>
              <a:t>Это место бесконечного Духа</a:t>
            </a:r>
          </a:p>
          <a:p>
            <a:pPr marL="230188" indent="-230188" eaLnBrk="1" hangingPunct="1"/>
            <a:r>
              <a:rPr lang="ru-RU" smtClean="0"/>
              <a:t>Достигая его, человек освобождается от иллюзии </a:t>
            </a:r>
          </a:p>
          <a:p>
            <a:pPr marL="230188" indent="-230188" eaLnBrk="1" hangingPunct="1"/>
            <a:r>
              <a:rPr lang="ru-RU" smtClean="0"/>
              <a:t>Пребывает в нем, даже во время смерти </a:t>
            </a:r>
          </a:p>
          <a:p>
            <a:pPr marL="230188" indent="-230188" eaLnBrk="1" hangingPunct="1"/>
            <a:r>
              <a:rPr lang="ru-RU" smtClean="0"/>
              <a:t>Каждый находит чистое спокойствие бесконечности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380827-D34F-4440-AE4A-47C5E88A5F19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741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741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09FC7-6AE4-4AD5-83A3-E9B2E850287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538163"/>
            <a:ext cx="7772400" cy="12954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Архетипическая активация</a:t>
            </a:r>
            <a:br>
              <a:rPr lang="ru-RU" smtClean="0"/>
            </a:br>
            <a:r>
              <a:rPr lang="ru-RU" smtClean="0"/>
              <a:t>Вишну</a:t>
            </a:r>
            <a:endParaRPr 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82750"/>
            <a:ext cx="7853363" cy="380682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Когда ни случается так,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что приходит в упадок праведность,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о Бхарата,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и неправедность возвышается,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тогда я создаю себя сам</a:t>
            </a:r>
            <a:r>
              <a:rPr lang="en-US" sz="2000" i="1" smtClean="0">
                <a:solidFill>
                  <a:srgbClr val="184B81"/>
                </a:solidFill>
              </a:rPr>
              <a:t>.</a:t>
            </a:r>
            <a:endParaRPr lang="ru-RU" sz="2000" i="1" smtClean="0">
              <a:solidFill>
                <a:srgbClr val="184B81"/>
              </a:solidFill>
            </a:endParaRP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Ради защиты благочестивых,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ради истребления злодеев,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ради утверждения праведности </a:t>
            </a:r>
          </a:p>
          <a:p>
            <a:pPr algn="ctr">
              <a:buFontTx/>
              <a:buNone/>
            </a:pPr>
            <a:r>
              <a:rPr lang="ru-RU" sz="2000" i="1" smtClean="0">
                <a:solidFill>
                  <a:srgbClr val="184B81"/>
                </a:solidFill>
              </a:rPr>
              <a:t>являюсь я из века в век.</a:t>
            </a:r>
            <a:endParaRPr lang="ru-RU" sz="1800" i="1" smtClean="0">
              <a:solidFill>
                <a:srgbClr val="184B81"/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sz="1000" smtClean="0"/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n-US" sz="1400" smtClean="0">
                <a:solidFill>
                  <a:srgbClr val="184B81"/>
                </a:solidFill>
              </a:rPr>
              <a:t>Ref: Bhagwad Gita, Chaper 4, para7-8</a:t>
            </a:r>
            <a:endParaRPr lang="ru-RU" sz="1400" smtClean="0">
              <a:solidFill>
                <a:srgbClr val="184B81"/>
              </a:solidFill>
            </a:endParaRPr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ru-RU" sz="1400" smtClean="0">
                <a:solidFill>
                  <a:srgbClr val="184B81"/>
                </a:solidFill>
              </a:rPr>
              <a:t>Песнь Господа /пер.В.Г.Эрмана/</a:t>
            </a:r>
            <a:endParaRPr lang="en-US" sz="1400" smtClean="0">
              <a:solidFill>
                <a:srgbClr val="184B81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sz="18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08E1-1F8A-47C5-A7AF-AFA338CD9729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843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843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5D8C6-9B47-43FB-8F5D-19B873F269E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708025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Божественная природа</a:t>
            </a:r>
            <a:endParaRPr lang="en-US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100"/>
            <a:ext cx="8229600" cy="3397250"/>
          </a:xfrm>
        </p:spPr>
        <p:txBody>
          <a:bodyPr/>
          <a:lstStyle/>
          <a:p>
            <a:pPr marL="230188" indent="-230188" eaLnBrk="1" hangingPunct="1"/>
            <a:r>
              <a:rPr lang="ru-RU" smtClean="0"/>
              <a:t>Веды изображают Брахмана как Окончательную Реальность, Абсолютную или Вселенскую Душу (Paramātman)</a:t>
            </a:r>
          </a:p>
          <a:p>
            <a:pPr marL="230188" indent="-230188" eaLnBrk="1" hangingPunct="1"/>
            <a:r>
              <a:rPr lang="ru-RU" smtClean="0"/>
              <a:t>Он – основной принцип, не имеющий начала и окончания</a:t>
            </a:r>
            <a:r>
              <a:rPr lang="en-US" smtClean="0"/>
              <a:t>, </a:t>
            </a:r>
          </a:p>
          <a:p>
            <a:pPr marL="230188" indent="-230188" eaLnBrk="1" hangingPunct="1"/>
            <a:r>
              <a:rPr lang="ru-RU" smtClean="0"/>
              <a:t>Тот, кто скрыт во всем и кто является причиной, источником, материалом и влиянием для всех созданий - известных, неизвестных и ещё невозникших во всей вселенной.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76CFF2-8922-4577-BC91-1CAE9DE18AC6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946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A9A848-0222-4769-97DA-21625973A22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715375" cy="609600"/>
          </a:xfrm>
        </p:spPr>
        <p:txBody>
          <a:bodyPr/>
          <a:lstStyle/>
          <a:p>
            <a:pPr eaLnBrk="1" hangingPunct="1"/>
            <a:r>
              <a:rPr lang="ru-RU" smtClean="0"/>
              <a:t>Эго</a:t>
            </a:r>
            <a:r>
              <a:rPr lang="en-US" smtClean="0"/>
              <a:t> (</a:t>
            </a:r>
            <a:r>
              <a:rPr lang="ru-RU" smtClean="0"/>
              <a:t>Арджуна</a:t>
            </a:r>
            <a:r>
              <a:rPr lang="en-US" smtClean="0"/>
              <a:t>) </a:t>
            </a:r>
            <a:r>
              <a:rPr lang="ru-RU" smtClean="0"/>
              <a:t>и Душа/Дух </a:t>
            </a:r>
            <a:r>
              <a:rPr lang="en-US" smtClean="0"/>
              <a:t>(</a:t>
            </a:r>
            <a:r>
              <a:rPr lang="ru-RU" smtClean="0"/>
              <a:t>Кришна</a:t>
            </a:r>
            <a:r>
              <a:rPr lang="en-US" smtClean="0"/>
              <a:t>)</a:t>
            </a:r>
          </a:p>
        </p:txBody>
      </p:sp>
      <p:pic>
        <p:nvPicPr>
          <p:cNvPr id="19462" name="Picture 3" descr="Divine Charit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4050" y="1524000"/>
            <a:ext cx="5257800" cy="3690938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7ECCDCE-9CF0-4B61-B452-ADD586E8309F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048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74663-2674-4D5D-98F3-50FB5DFB500C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5" name="Picture 4" descr="psyche (ego and soul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0" y="1519238"/>
            <a:ext cx="6099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798513"/>
            <a:ext cx="7545387" cy="304800"/>
          </a:xfrm>
        </p:spPr>
        <p:txBody>
          <a:bodyPr/>
          <a:lstStyle/>
          <a:p>
            <a:pPr eaLnBrk="1" hangingPunct="1"/>
            <a:r>
              <a:rPr lang="ru-RU" smtClean="0"/>
              <a:t>Эго и Душа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FC23D7-7AA0-4255-8290-16221CF95012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150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2FE2BE-E9E2-4AE6-9056-1D2106E849CC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09" name="Picture 13" descr="triangle 6 sections with sha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25" y="855663"/>
            <a:ext cx="59848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Эго и Самость</a:t>
            </a:r>
            <a:endParaRPr lang="en-US" smtClean="0"/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239713" y="1536700"/>
            <a:ext cx="26781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3A0D"/>
                </a:solidFill>
                <a:cs typeface="Arial" charset="0"/>
              </a:rPr>
              <a:t>Самость</a:t>
            </a:r>
          </a:p>
          <a:p>
            <a:endParaRPr lang="ru-RU" b="1">
              <a:solidFill>
                <a:srgbClr val="993A0D"/>
              </a:solidFill>
              <a:cs typeface="Arial" charset="0"/>
            </a:endParaRPr>
          </a:p>
          <a:p>
            <a:r>
              <a:rPr lang="ru-RU" b="1">
                <a:solidFill>
                  <a:srgbClr val="993A0D"/>
                </a:solidFill>
                <a:cs typeface="Arial" charset="0"/>
              </a:rPr>
              <a:t>Отношения</a:t>
            </a:r>
          </a:p>
          <a:p>
            <a:endParaRPr lang="ru-RU" b="1">
              <a:solidFill>
                <a:srgbClr val="993A0D"/>
              </a:solidFill>
              <a:cs typeface="Arial" charset="0"/>
            </a:endParaRPr>
          </a:p>
          <a:p>
            <a:r>
              <a:rPr lang="ru-RU" b="1">
                <a:solidFill>
                  <a:srgbClr val="993A0D"/>
                </a:solidFill>
                <a:cs typeface="Arial" charset="0"/>
              </a:rPr>
              <a:t>Медицинские и психиатрические</a:t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>симптомы</a:t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/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>Комплексы</a:t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/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>Сны</a:t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/>
            </a:r>
            <a:br>
              <a:rPr lang="ru-RU" b="1">
                <a:solidFill>
                  <a:srgbClr val="993A0D"/>
                </a:solidFill>
                <a:cs typeface="Arial" charset="0"/>
              </a:rPr>
            </a:br>
            <a:r>
              <a:rPr lang="ru-RU" b="1">
                <a:solidFill>
                  <a:srgbClr val="993A0D"/>
                </a:solidFill>
                <a:cs typeface="Arial" charset="0"/>
              </a:rPr>
              <a:t>Эго</a:t>
            </a:r>
            <a:endParaRPr lang="ru-RU" b="1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12893F-098C-41D6-A679-EAA5B8C65EE3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09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53E58-7609-497F-B1D2-7571EC09C91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Индуизм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229600" cy="45450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300" b="1" smtClean="0"/>
              <a:t>Индуизм</a:t>
            </a:r>
            <a:r>
              <a:rPr lang="en-US" sz="2300" smtClean="0"/>
              <a:t> {</a:t>
            </a:r>
            <a:r>
              <a:rPr lang="ru-RU" sz="2300" smtClean="0"/>
              <a:t>Санскрит</a:t>
            </a:r>
            <a:r>
              <a:rPr lang="en-US" sz="2300" smtClean="0"/>
              <a:t>/</a:t>
            </a:r>
            <a:r>
              <a:rPr lang="ru-RU" sz="2300" smtClean="0"/>
              <a:t>Хинди</a:t>
            </a:r>
            <a:r>
              <a:rPr lang="en-US" sz="2300" smtClean="0"/>
              <a:t> - </a:t>
            </a:r>
            <a:r>
              <a:rPr lang="en-US" sz="2300" b="1" i="1" smtClean="0"/>
              <a:t>Hindū Dharma</a:t>
            </a:r>
            <a:r>
              <a:rPr lang="en-US" sz="2300" smtClean="0"/>
              <a:t>, </a:t>
            </a:r>
            <a:r>
              <a:rPr lang="ru-RU" sz="2300" smtClean="0"/>
              <a:t>также известный как</a:t>
            </a:r>
            <a:r>
              <a:rPr lang="en-US" sz="2300" smtClean="0"/>
              <a:t> </a:t>
            </a:r>
            <a:r>
              <a:rPr lang="ru-RU" sz="2300" b="1" smtClean="0"/>
              <a:t>Вечная </a:t>
            </a:r>
            <a:r>
              <a:rPr lang="en-US" sz="2300" i="1" smtClean="0"/>
              <a:t>(Sanātana)</a:t>
            </a:r>
            <a:r>
              <a:rPr lang="en-US" sz="2300" smtClean="0"/>
              <a:t> </a:t>
            </a:r>
            <a:r>
              <a:rPr lang="ru-RU" sz="2300" b="1" smtClean="0"/>
              <a:t>Дхарма</a:t>
            </a:r>
            <a:r>
              <a:rPr lang="en-US" sz="2300" smtClean="0"/>
              <a:t>, </a:t>
            </a:r>
            <a:r>
              <a:rPr lang="ru-RU" sz="2300" smtClean="0"/>
              <a:t>и </a:t>
            </a:r>
            <a:r>
              <a:rPr lang="ru-RU" sz="2300" b="1" smtClean="0"/>
              <a:t>Ведическая</a:t>
            </a:r>
            <a:r>
              <a:rPr lang="en-US" sz="2300" smtClean="0"/>
              <a:t> </a:t>
            </a:r>
            <a:r>
              <a:rPr lang="en-US" sz="2300" i="1" smtClean="0"/>
              <a:t>(Vaidika)</a:t>
            </a:r>
            <a:r>
              <a:rPr lang="en-US" sz="2300" smtClean="0"/>
              <a:t> </a:t>
            </a:r>
            <a:r>
              <a:rPr lang="ru-RU" sz="2300" b="1" smtClean="0"/>
              <a:t>Дхарма</a:t>
            </a:r>
            <a:r>
              <a:rPr lang="en-US" sz="2300" smtClean="0"/>
              <a:t>} </a:t>
            </a:r>
            <a:r>
              <a:rPr lang="ru-RU" sz="2300" smtClean="0"/>
              <a:t>является религией большей части населения Индии.</a:t>
            </a:r>
            <a:endParaRPr lang="en-US" sz="2300" smtClean="0"/>
          </a:p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300" smtClean="0"/>
              <a:t>Индуизм основан на</a:t>
            </a:r>
            <a:r>
              <a:rPr lang="en-US" sz="2300" smtClean="0"/>
              <a:t> </a:t>
            </a:r>
            <a:r>
              <a:rPr lang="ru-RU" sz="2300" i="1" smtClean="0"/>
              <a:t>Ведах</a:t>
            </a:r>
            <a:r>
              <a:rPr lang="en-US" sz="2300" smtClean="0"/>
              <a:t> </a:t>
            </a:r>
            <a:r>
              <a:rPr lang="ru-RU" sz="2300" smtClean="0"/>
              <a:t>и верованиях других людей Индии. Это самая старая религия в мире из существующих.</a:t>
            </a:r>
            <a:endParaRPr lang="en-US" sz="2300" smtClean="0"/>
          </a:p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300" smtClean="0"/>
              <a:t>Термин </a:t>
            </a:r>
            <a:r>
              <a:rPr lang="ru-RU" sz="2300" i="1" smtClean="0"/>
              <a:t>Индуизм </a:t>
            </a:r>
            <a:r>
              <a:rPr lang="ru-RU" sz="2300" smtClean="0"/>
              <a:t>неоднороден, поскольку индуизм состоит из нескольких философских школ. Он охватывает много религиозных ритуалов, которые широко варьируются на практике, а также много разнообразных сект и философий.</a:t>
            </a:r>
            <a:endParaRPr lang="en-US" sz="2300" smtClean="0"/>
          </a:p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300" smtClean="0"/>
              <a:t>Индуисты почитают множество божеств, рассматривая их как проявления одного Высшего монистического Космического Духа - Брахмана, в то время как многие ответвления сосредотачиваются на исключительном понятии о Боге, как, например, в Вайшнавизме, Шиваизме и Шактизме</a:t>
            </a:r>
            <a:endParaRPr lang="en-US" sz="23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7FA43C-436A-445A-A590-A3B27505D002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253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35080-263C-48A9-9B32-1AF7DEC4C03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Анима и Анимус - Ардханаришвара </a:t>
            </a:r>
            <a:endParaRPr lang="en-US" smtClean="0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2692400" y="1412875"/>
            <a:ext cx="3629025" cy="4219575"/>
            <a:chOff x="1581" y="869"/>
            <a:chExt cx="2541" cy="2779"/>
          </a:xfrm>
        </p:grpSpPr>
        <p:pic>
          <p:nvPicPr>
            <p:cNvPr id="22535" name="Picture 3" descr="spirituality and healing Ardhnarishva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5" y="894"/>
              <a:ext cx="2066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Rectangle 4"/>
            <p:cNvSpPr>
              <a:spLocks noChangeArrowheads="1"/>
            </p:cNvSpPr>
            <p:nvPr/>
          </p:nvSpPr>
          <p:spPr bwMode="auto">
            <a:xfrm>
              <a:off x="1819" y="3493"/>
              <a:ext cx="2140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Rectangle 5"/>
            <p:cNvSpPr>
              <a:spLocks noChangeArrowheads="1"/>
            </p:cNvSpPr>
            <p:nvPr/>
          </p:nvSpPr>
          <p:spPr bwMode="auto">
            <a:xfrm>
              <a:off x="1819" y="869"/>
              <a:ext cx="2140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Rectangle 6"/>
            <p:cNvSpPr>
              <a:spLocks noChangeArrowheads="1"/>
            </p:cNvSpPr>
            <p:nvPr/>
          </p:nvSpPr>
          <p:spPr bwMode="auto">
            <a:xfrm>
              <a:off x="3794" y="905"/>
              <a:ext cx="328" cy="2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1581" y="905"/>
              <a:ext cx="328" cy="27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7E98FD-069D-47F0-80FD-7B40CF8B4538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355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355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7F71E-80A9-46BB-8DF3-CC4F7367BCA7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7" name="Picture 8" descr="brahamana atman ego tri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925" y="1258888"/>
            <a:ext cx="5207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Эго – Атман - Брахман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0F4A11-1B3F-4A7F-A67A-E44CF0274EE8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457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21D5D-A65A-4F77-9859-CB4A4C47F2C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Четыре жизненных принципа</a:t>
            </a:r>
            <a:endParaRPr 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513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smtClean="0"/>
              <a:t>Другим важным аспектом Индуистской </a:t>
            </a:r>
            <a:r>
              <a:rPr lang="ru-RU" sz="2400" i="1" smtClean="0"/>
              <a:t>дхармы</a:t>
            </a:r>
            <a:r>
              <a:rPr lang="ru-RU" sz="2400" smtClean="0"/>
              <a:t>, общим практически для всех индусов является чатурварга, «четыре жизненых принципа».</a:t>
            </a:r>
            <a:r>
              <a:rPr lang="ru-RU" smtClean="0"/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Это: </a:t>
            </a:r>
            <a:r>
              <a:rPr lang="ru-RU" sz="2400" i="1" smtClean="0"/>
              <a:t>дхарма, артха, кама, мокша</a:t>
            </a:r>
            <a:r>
              <a:rPr lang="ru-RU" sz="2400" smtClean="0"/>
              <a:t>.</a:t>
            </a:r>
            <a:r>
              <a:rPr lang="en-US" sz="2400" smtClean="0"/>
              <a:t> </a:t>
            </a:r>
            <a:r>
              <a:rPr lang="ru-RU" sz="2400" smtClean="0"/>
              <a:t>Говорится, что все существа ищут </a:t>
            </a:r>
            <a:r>
              <a:rPr lang="ru-RU" sz="2400" i="1" smtClean="0"/>
              <a:t>kāma</a:t>
            </a:r>
            <a:r>
              <a:rPr lang="ru-RU" sz="2400" smtClean="0"/>
              <a:t> (удовольствие, физическое или эмоциональное) и </a:t>
            </a:r>
            <a:r>
              <a:rPr lang="ru-RU" sz="2400" i="1" smtClean="0"/>
              <a:t>artha</a:t>
            </a:r>
            <a:r>
              <a:rPr lang="ru-RU" sz="2400" smtClean="0"/>
              <a:t> (материальное богатство), но вскоре, вместе со зрелостью, учатся управлять этими законными желаниями на более высоких уровнях </a:t>
            </a:r>
            <a:r>
              <a:rPr lang="en-US" sz="2400" i="1" smtClean="0"/>
              <a:t>dharma</a:t>
            </a:r>
            <a:r>
              <a:rPr lang="ru-RU" sz="2400" smtClean="0"/>
              <a:t> (праведности).</a:t>
            </a:r>
            <a:endParaRPr lang="en-US" sz="2400" smtClean="0"/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Конечно, единственной целью, которая действительно окончательна, достижение которой приводит к наивысшему счастью, является </a:t>
            </a:r>
            <a:r>
              <a:rPr lang="ru-RU" sz="2400" i="1" smtClean="0"/>
              <a:t>mokṣha</a:t>
            </a:r>
            <a:r>
              <a:rPr lang="ru-RU" sz="2400" smtClean="0"/>
              <a:t> (спасение), также известное как Mukti (духовное освобождение), Samādhi, Nirvāṇa или побег из Samsāra (цикл рождений и смертей).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4EDCCB-05B7-412B-9702-4511177149E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560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560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9F35E-97B9-4260-9526-74CEA38407B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62388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Четыре стадии жизни</a:t>
            </a:r>
            <a:endParaRPr lang="en-US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09688"/>
            <a:ext cx="8229600" cy="48069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100" smtClean="0"/>
              <a:t>Человеческая жизнь делится на четыре</a:t>
            </a:r>
            <a:r>
              <a:rPr lang="en-US" sz="2100" smtClean="0"/>
              <a:t> </a:t>
            </a:r>
            <a:r>
              <a:rPr lang="en-US" sz="2100" i="1" smtClean="0">
                <a:hlinkClick r:id="rId3" tooltip="Ashrama"/>
              </a:rPr>
              <a:t>Āshramas</a:t>
            </a:r>
            <a:r>
              <a:rPr lang="en-US" sz="2100" smtClean="0"/>
              <a:t> («</a:t>
            </a:r>
            <a:r>
              <a:rPr lang="ru-RU" sz="2100" smtClean="0"/>
              <a:t>фазы»</a:t>
            </a:r>
            <a:r>
              <a:rPr lang="en-US" sz="2100" smtClean="0"/>
              <a:t> </a:t>
            </a:r>
            <a:r>
              <a:rPr lang="ru-RU" sz="2100" smtClean="0"/>
              <a:t>или</a:t>
            </a:r>
            <a:r>
              <a:rPr lang="en-US" sz="2100" smtClean="0"/>
              <a:t> </a:t>
            </a:r>
            <a:r>
              <a:rPr lang="ru-RU" sz="2100" smtClean="0"/>
              <a:t>«стадии»</a:t>
            </a:r>
            <a:r>
              <a:rPr lang="en-US" sz="2100" smtClean="0"/>
              <a:t>). </a:t>
            </a:r>
            <a:r>
              <a:rPr lang="ru-RU" sz="2100" smtClean="0"/>
              <a:t>Это</a:t>
            </a:r>
            <a:r>
              <a:rPr lang="en-US" sz="2100" smtClean="0"/>
              <a:t> </a:t>
            </a:r>
            <a:r>
              <a:rPr lang="en-US" sz="2100" i="1" smtClean="0">
                <a:hlinkClick r:id="rId4" tooltip="Brahmacharya"/>
              </a:rPr>
              <a:t>Brahmacharya</a:t>
            </a:r>
            <a:r>
              <a:rPr lang="en-US" sz="2100" smtClean="0"/>
              <a:t>, </a:t>
            </a:r>
            <a:r>
              <a:rPr lang="en-US" sz="2100" i="1" smtClean="0">
                <a:hlinkClick r:id="rId5" tooltip="Grihastha"/>
              </a:rPr>
              <a:t>Gṛihastha</a:t>
            </a:r>
            <a:r>
              <a:rPr lang="en-US" sz="2100" smtClean="0"/>
              <a:t>, </a:t>
            </a:r>
            <a:r>
              <a:rPr lang="en-US" sz="2100" i="1" smtClean="0">
                <a:hlinkClick r:id="rId6" tooltip="Vanaprastha"/>
              </a:rPr>
              <a:t>Vānaprastha</a:t>
            </a:r>
            <a:r>
              <a:rPr lang="en-US" sz="2100" smtClean="0"/>
              <a:t> </a:t>
            </a:r>
            <a:r>
              <a:rPr lang="ru-RU" sz="2100" smtClean="0"/>
              <a:t>и</a:t>
            </a:r>
            <a:r>
              <a:rPr lang="en-US" sz="2100" smtClean="0"/>
              <a:t> </a:t>
            </a:r>
            <a:r>
              <a:rPr lang="en-US" sz="2100" i="1" smtClean="0">
                <a:hlinkClick r:id="rId7" tooltip="Sanyasa"/>
              </a:rPr>
              <a:t>Sanyāsa</a:t>
            </a:r>
            <a:r>
              <a:rPr lang="en-US" sz="2100" smtClean="0"/>
              <a:t>. </a:t>
            </a:r>
          </a:p>
          <a:p>
            <a:pPr eaLnBrk="1" hangingPunct="1">
              <a:lnSpc>
                <a:spcPct val="70000"/>
              </a:lnSpc>
            </a:pPr>
            <a:r>
              <a:rPr lang="ru-RU" sz="2100" smtClean="0"/>
              <a:t>Первая четверть жизни</a:t>
            </a:r>
            <a:r>
              <a:rPr lang="en-US" sz="2100" smtClean="0"/>
              <a:t>, </a:t>
            </a:r>
            <a:r>
              <a:rPr lang="ru-RU" sz="2100" i="1" smtClean="0"/>
              <a:t>Брахмачарья </a:t>
            </a:r>
            <a:r>
              <a:rPr lang="en-US" sz="2100" smtClean="0"/>
              <a:t>(«</a:t>
            </a:r>
            <a:r>
              <a:rPr lang="ru-RU" sz="2100" smtClean="0"/>
              <a:t>медитация или изучение </a:t>
            </a:r>
            <a:r>
              <a:rPr lang="ru-RU" sz="2100" i="1" smtClean="0"/>
              <a:t>Брахмана»</a:t>
            </a:r>
            <a:r>
              <a:rPr lang="en-US" sz="2100" smtClean="0"/>
              <a:t>) </a:t>
            </a:r>
            <a:r>
              <a:rPr lang="ru-RU" sz="2100" smtClean="0"/>
              <a:t>под трезвым и чистым руководством Гуру, посвящается приобретению знаний, практике самоконтроля и полового воздержания, выстраивая ум для реализации истины</a:t>
            </a:r>
            <a:endParaRPr lang="en-US" sz="2100" smtClean="0"/>
          </a:p>
          <a:p>
            <a:pPr eaLnBrk="1" hangingPunct="1">
              <a:lnSpc>
                <a:spcPct val="70000"/>
              </a:lnSpc>
            </a:pPr>
            <a:r>
              <a:rPr lang="ru-RU" sz="2100" i="1" smtClean="0"/>
              <a:t>Грихастха </a:t>
            </a:r>
            <a:r>
              <a:rPr lang="ru-RU" sz="2000" smtClean="0"/>
              <a:t>стадия домовладельца, альтернативно известная как </a:t>
            </a:r>
            <a:r>
              <a:rPr lang="ru-RU" sz="2000" i="1" smtClean="0"/>
              <a:t>самсара</a:t>
            </a:r>
            <a:r>
              <a:rPr lang="ru-RU" sz="2000" smtClean="0"/>
              <a:t>, в которой женятся и удовлетворяют </a:t>
            </a:r>
            <a:r>
              <a:rPr lang="ru-RU" sz="2000" i="1" smtClean="0"/>
              <a:t>кама</a:t>
            </a:r>
            <a:r>
              <a:rPr lang="ru-RU" sz="2000" smtClean="0"/>
              <a:t> и </a:t>
            </a:r>
            <a:r>
              <a:rPr lang="ru-RU" sz="2000" i="1" smtClean="0"/>
              <a:t>артха</a:t>
            </a:r>
            <a:r>
              <a:rPr lang="ru-RU" sz="2000" smtClean="0"/>
              <a:t> в пределах супружеской и </a:t>
            </a:r>
            <a:r>
              <a:rPr lang="ru-RU" sz="2000" i="1" smtClean="0"/>
              <a:t>профессиональной</a:t>
            </a:r>
            <a:r>
              <a:rPr lang="ru-RU" sz="2000" smtClean="0"/>
              <a:t> жизни.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i="1" smtClean="0"/>
              <a:t>Ванапрастха</a:t>
            </a:r>
            <a:r>
              <a:rPr lang="ru-RU" sz="2000" smtClean="0"/>
              <a:t> - постепенное отдаление от материального мира, когда обязанности передают детям, а большую часть времени проводят в созерцании Божественного, совершая святые паломничества.</a:t>
            </a:r>
            <a:endParaRPr lang="en-US" sz="2100" smtClean="0"/>
          </a:p>
          <a:p>
            <a:pPr eaLnBrk="1" hangingPunct="1">
              <a:lnSpc>
                <a:spcPct val="70000"/>
              </a:lnSpc>
            </a:pPr>
            <a:r>
              <a:rPr lang="ru-RU" sz="2000" smtClean="0"/>
              <a:t>Наконец, в </a:t>
            </a:r>
            <a:r>
              <a:rPr lang="ru-RU" sz="2000" i="1" smtClean="0"/>
              <a:t>Саньясе</a:t>
            </a:r>
            <a:r>
              <a:rPr lang="ru-RU" sz="2000" smtClean="0"/>
              <a:t>, человек уходит в уединение, часто предполагаемое как отречение, чтобы найти Божественное через отделение от мирской жизни, и мирно оставить тело для следующей жизни (или для освобождения).</a:t>
            </a:r>
            <a:endParaRPr lang="en-US" sz="20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AE9CF2-C5B2-43D7-B6F5-E5FEFFEAA125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662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662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50BDD-CE87-4894-8110-369585CF527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Четыре класса общества</a:t>
            </a:r>
            <a:endParaRPr lang="en-US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Индуистское общество традиционно разделено на четыре класса на основе профессии </a:t>
            </a:r>
            <a:r>
              <a:rPr lang="en-US" sz="2400" smtClean="0"/>
              <a:t>—</a:t>
            </a:r>
          </a:p>
          <a:p>
            <a:pPr lvl="1" eaLnBrk="1" hangingPunct="1"/>
            <a:r>
              <a:rPr lang="ru-RU" i="1" smtClean="0"/>
              <a:t>Брахманы</a:t>
            </a:r>
            <a:r>
              <a:rPr lang="ru-RU" smtClean="0"/>
              <a:t>:</a:t>
            </a:r>
            <a:r>
              <a:rPr lang="en-US" smtClean="0"/>
              <a:t> (</a:t>
            </a:r>
            <a:r>
              <a:rPr lang="ru-RU" smtClean="0"/>
              <a:t>или Брамины (англ.</a:t>
            </a:r>
            <a:r>
              <a:rPr lang="en-US" smtClean="0"/>
              <a:t>): </a:t>
            </a:r>
            <a:r>
              <a:rPr lang="ru-RU" smtClean="0"/>
              <a:t>учителя и священники</a:t>
            </a:r>
            <a:r>
              <a:rPr lang="en-US" smtClean="0"/>
              <a:t>; </a:t>
            </a:r>
          </a:p>
          <a:p>
            <a:pPr lvl="1" eaLnBrk="1" hangingPunct="1"/>
            <a:r>
              <a:rPr lang="ru-RU" i="1" smtClean="0"/>
              <a:t>Кшатрии</a:t>
            </a:r>
            <a:r>
              <a:rPr lang="en-US" smtClean="0"/>
              <a:t>: </a:t>
            </a:r>
            <a:r>
              <a:rPr lang="ru-RU" smtClean="0"/>
              <a:t>воины, короли и управляющие</a:t>
            </a:r>
            <a:r>
              <a:rPr lang="en-US" smtClean="0"/>
              <a:t>; </a:t>
            </a:r>
          </a:p>
          <a:p>
            <a:pPr lvl="1" eaLnBrk="1" hangingPunct="1"/>
            <a:r>
              <a:rPr lang="ru-RU" i="1" smtClean="0"/>
              <a:t>Вайшьи</a:t>
            </a:r>
            <a:r>
              <a:rPr lang="en-US" smtClean="0"/>
              <a:t>: </a:t>
            </a:r>
            <a:r>
              <a:rPr lang="ru-RU" smtClean="0"/>
              <a:t>фермеры, продавцы, пастухи и бизнесмены</a:t>
            </a:r>
            <a:r>
              <a:rPr lang="en-US" smtClean="0"/>
              <a:t>; </a:t>
            </a:r>
            <a:r>
              <a:rPr lang="ru-RU" smtClean="0"/>
              <a:t>и</a:t>
            </a:r>
            <a:r>
              <a:rPr lang="en-US" smtClean="0"/>
              <a:t> </a:t>
            </a:r>
          </a:p>
          <a:p>
            <a:pPr lvl="1" eaLnBrk="1" hangingPunct="1"/>
            <a:r>
              <a:rPr lang="ru-RU" i="1" smtClean="0"/>
              <a:t>Шудры</a:t>
            </a:r>
            <a:r>
              <a:rPr lang="en-US" smtClean="0"/>
              <a:t>: </a:t>
            </a:r>
            <a:r>
              <a:rPr lang="ru-RU" smtClean="0"/>
              <a:t>слуги и рабочии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4E8279-EE0A-4C13-870B-EF03C5575B37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765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7AED1E-96D3-4389-9641-B1011FD10BD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701088" cy="609600"/>
          </a:xfrm>
        </p:spPr>
        <p:txBody>
          <a:bodyPr/>
          <a:lstStyle/>
          <a:p>
            <a:pPr eaLnBrk="1" hangingPunct="1"/>
            <a:r>
              <a:rPr lang="ru-RU" sz="2800" smtClean="0"/>
              <a:t>Индуистская философия: </a:t>
            </a:r>
            <a:br>
              <a:rPr lang="ru-RU" sz="2800" smtClean="0"/>
            </a:br>
            <a:r>
              <a:rPr lang="ru-RU" sz="2800" smtClean="0"/>
              <a:t>шесть ведических школ мысли</a:t>
            </a:r>
            <a:endParaRPr lang="en-US" sz="280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225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Шесть</a:t>
            </a:r>
            <a:r>
              <a:rPr lang="en-US" sz="2400" smtClean="0"/>
              <a:t> </a:t>
            </a:r>
            <a:r>
              <a:rPr lang="en-US" sz="2400" i="1" smtClean="0"/>
              <a:t>Āstika</a:t>
            </a:r>
            <a:r>
              <a:rPr lang="en-US" sz="2400" smtClean="0"/>
              <a:t> </a:t>
            </a:r>
            <a:r>
              <a:rPr lang="ru-RU" sz="2400" smtClean="0"/>
              <a:t>или ортодоксальных школ</a:t>
            </a:r>
            <a:r>
              <a:rPr lang="en-US" sz="2400" smtClean="0"/>
              <a:t> (</a:t>
            </a:r>
            <a:r>
              <a:rPr lang="ru-RU" sz="2400" smtClean="0"/>
              <a:t>признающих авторитет Вед</a:t>
            </a:r>
            <a:r>
              <a:rPr lang="en-US" sz="2400" smtClean="0"/>
              <a:t>) </a:t>
            </a:r>
            <a:r>
              <a:rPr lang="ru-RU" sz="2400" smtClean="0"/>
              <a:t>Индуистской философии</a:t>
            </a:r>
            <a:r>
              <a:rPr lang="en-US" sz="2400" smtClean="0"/>
              <a:t> </a:t>
            </a:r>
            <a:r>
              <a:rPr lang="en-US" sz="2400" i="1" smtClean="0">
                <a:hlinkClick r:id="rId3" tooltip="Nyaya"/>
              </a:rPr>
              <a:t>Nyāya</a:t>
            </a:r>
            <a:r>
              <a:rPr lang="en-US" sz="2400" smtClean="0"/>
              <a:t>, </a:t>
            </a:r>
            <a:r>
              <a:rPr lang="en-US" sz="2400" i="1" smtClean="0">
                <a:hlinkClick r:id="rId4" tooltip="Vaisheshika"/>
              </a:rPr>
              <a:t>Vaisheṣhika</a:t>
            </a:r>
            <a:r>
              <a:rPr lang="en-US" sz="2400" smtClean="0"/>
              <a:t>, </a:t>
            </a:r>
            <a:r>
              <a:rPr lang="en-US" sz="2400" i="1" smtClean="0">
                <a:hlinkClick r:id="rId5" tooltip="Samkhya"/>
              </a:rPr>
              <a:t>Sāṃkhya</a:t>
            </a:r>
            <a:r>
              <a:rPr lang="en-US" sz="2400" smtClean="0"/>
              <a:t>, </a:t>
            </a:r>
            <a:r>
              <a:rPr lang="en-US" sz="2400" i="1" smtClean="0">
                <a:hlinkClick r:id="rId6" tooltip="Yoga"/>
              </a:rPr>
              <a:t>Yoga</a:t>
            </a:r>
            <a:r>
              <a:rPr lang="en-US" sz="2400" smtClean="0"/>
              <a:t>, </a:t>
            </a:r>
            <a:r>
              <a:rPr lang="en-US" sz="2400" i="1" smtClean="0">
                <a:hlinkClick r:id="rId7" tooltip="Purva Mimamsa"/>
              </a:rPr>
              <a:t>Pūrva Mīmāṃsā</a:t>
            </a:r>
            <a:r>
              <a:rPr lang="en-US" sz="2400" smtClean="0"/>
              <a:t> (</a:t>
            </a:r>
            <a:r>
              <a:rPr lang="ru-RU" sz="2400" smtClean="0"/>
              <a:t>также называемая</a:t>
            </a:r>
            <a:r>
              <a:rPr lang="en-US" sz="2400" smtClean="0"/>
              <a:t> </a:t>
            </a:r>
            <a:r>
              <a:rPr lang="en-US" sz="2400" i="1" smtClean="0"/>
              <a:t>Mīmāṃsā</a:t>
            </a:r>
            <a:r>
              <a:rPr lang="en-US" sz="2400" smtClean="0"/>
              <a:t>), </a:t>
            </a:r>
            <a:r>
              <a:rPr lang="ru-RU" sz="2400" smtClean="0"/>
              <a:t>и</a:t>
            </a:r>
            <a:r>
              <a:rPr lang="en-US" sz="2400" smtClean="0"/>
              <a:t> </a:t>
            </a:r>
            <a:r>
              <a:rPr lang="en-US" sz="2400" i="1" smtClean="0">
                <a:hlinkClick r:id="rId8" tooltip="Vedanta"/>
              </a:rPr>
              <a:t>Uttara Mīmāṃsā</a:t>
            </a:r>
            <a:r>
              <a:rPr lang="en-US" sz="2400" smtClean="0"/>
              <a:t> (</a:t>
            </a:r>
            <a:r>
              <a:rPr lang="ru-RU" sz="2400" smtClean="0"/>
              <a:t>называемая также</a:t>
            </a:r>
            <a:r>
              <a:rPr lang="en-US" sz="2400" smtClean="0"/>
              <a:t> </a:t>
            </a:r>
            <a:r>
              <a:rPr lang="en-US" sz="2400" i="1" smtClean="0">
                <a:hlinkClick r:id="rId8" tooltip="Vedanta"/>
              </a:rPr>
              <a:t>Vedānta</a:t>
            </a:r>
            <a:r>
              <a:rPr lang="en-US" sz="24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Не Ведические школы (не ортодоксальные) называются</a:t>
            </a:r>
            <a:r>
              <a:rPr lang="en-US" sz="2400" smtClean="0"/>
              <a:t> </a:t>
            </a:r>
            <a:r>
              <a:rPr lang="en-US" sz="2400" i="1" smtClean="0"/>
              <a:t>Nāstika</a:t>
            </a:r>
            <a:r>
              <a:rPr lang="en-US" sz="2400" smtClean="0"/>
              <a:t>, </a:t>
            </a:r>
            <a:r>
              <a:rPr lang="ru-RU" sz="2400" smtClean="0"/>
              <a:t>относятся к</a:t>
            </a:r>
            <a:r>
              <a:rPr lang="en-US" sz="2400" smtClean="0"/>
              <a:t> </a:t>
            </a:r>
            <a:r>
              <a:rPr lang="ru-RU" sz="2400" smtClean="0"/>
              <a:t>Буддизму, Джайнизму и Локаяте.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Школами, которые продолжают обогащать индуизм сегодня, являются </a:t>
            </a:r>
            <a:r>
              <a:rPr lang="en-US" sz="2400" i="1" smtClean="0"/>
              <a:t>Yoga</a:t>
            </a:r>
            <a:r>
              <a:rPr lang="ru-RU" sz="2400" i="1" smtClean="0"/>
              <a:t>, Pūrva Mīmāṃsā, и Vedānta.</a:t>
            </a:r>
            <a:endParaRPr lang="en-US" sz="2400" i="1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110BC3-25C7-4885-9E61-0D4D9BA7652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867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867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8A517E-75B4-4E86-A336-BD4694BD16E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Йога</a:t>
            </a:r>
            <a:endParaRPr lang="en-US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8229600" cy="45735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b="1" smtClean="0"/>
              <a:t>Йога</a:t>
            </a:r>
            <a:r>
              <a:rPr lang="ru-RU" sz="2400" smtClean="0"/>
              <a:t> означает </a:t>
            </a:r>
            <a:r>
              <a:rPr lang="ru-RU" sz="2400" i="1" smtClean="0"/>
              <a:t>союз</a:t>
            </a:r>
            <a:r>
              <a:rPr lang="ru-RU" sz="2400" smtClean="0"/>
              <a:t> и обычно интерпретируется как союз с Божественным, или интеграция тела, ума и духа.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Цель йоги – </a:t>
            </a:r>
            <a:r>
              <a:rPr lang="ru-RU" sz="2400" i="1" smtClean="0"/>
              <a:t>мокша</a:t>
            </a:r>
            <a:r>
              <a:rPr lang="ru-RU" sz="2400" smtClean="0"/>
              <a:t>, или </a:t>
            </a:r>
            <a:r>
              <a:rPr lang="ru-RU" sz="2400" i="1" smtClean="0"/>
              <a:t>самадхи</a:t>
            </a:r>
            <a:r>
              <a:rPr lang="ru-RU" sz="2400" smtClean="0"/>
              <a:t>.</a:t>
            </a:r>
            <a:r>
              <a:rPr lang="en-US" sz="2400" smtClean="0"/>
              <a:t> </a:t>
            </a:r>
            <a:r>
              <a:rPr lang="ru-RU" sz="2400" smtClean="0"/>
              <a:t>Она направлена на освобождение через разъединения духа (</a:t>
            </a:r>
            <a:r>
              <a:rPr lang="ru-RU" sz="2400" i="1" smtClean="0"/>
              <a:t>Пуруша</a:t>
            </a:r>
            <a:r>
              <a:rPr lang="ru-RU" sz="2400" smtClean="0"/>
              <a:t>) и природы (</a:t>
            </a:r>
            <a:r>
              <a:rPr lang="ru-RU" sz="2400" i="1" smtClean="0"/>
              <a:t>Пракрити</a:t>
            </a:r>
            <a:r>
              <a:rPr lang="ru-RU" sz="2400" smtClean="0"/>
              <a:t>), через медитативные, физические и духовные практик, наряду с твердой верой в Бога (</a:t>
            </a:r>
            <a:r>
              <a:rPr lang="ru-RU" sz="2400" i="1" smtClean="0"/>
              <a:t>Ишвара</a:t>
            </a:r>
            <a:r>
              <a:rPr lang="ru-RU" sz="2400" smtClean="0"/>
              <a:t>). </a:t>
            </a:r>
            <a:endParaRPr lang="en-US" sz="2400" smtClean="0"/>
          </a:p>
          <a:p>
            <a:pPr eaLnBrk="1" hangingPunct="1">
              <a:lnSpc>
                <a:spcPct val="70000"/>
              </a:lnSpc>
            </a:pPr>
            <a:r>
              <a:rPr lang="ru-RU" sz="2400" i="1" smtClean="0"/>
              <a:t>Упанишады</a:t>
            </a:r>
            <a:r>
              <a:rPr lang="ru-RU" sz="2400" smtClean="0"/>
              <a:t>, </a:t>
            </a:r>
            <a:r>
              <a:rPr lang="ru-RU" sz="2400" i="1" smtClean="0"/>
              <a:t>Йога-Сутра</a:t>
            </a:r>
            <a:r>
              <a:rPr lang="ru-RU" sz="2400" smtClean="0"/>
              <a:t> мудреца </a:t>
            </a:r>
            <a:r>
              <a:rPr lang="ru-RU" sz="2400" i="1" smtClean="0"/>
              <a:t>Патанджали</a:t>
            </a:r>
            <a:r>
              <a:rPr lang="ru-RU" sz="2400" smtClean="0"/>
              <a:t> и </a:t>
            </a:r>
            <a:r>
              <a:rPr lang="ru-RU" sz="2400" i="1" smtClean="0"/>
              <a:t>Бхагавад-Гита</a:t>
            </a:r>
            <a:r>
              <a:rPr lang="ru-RU" sz="2400" smtClean="0"/>
              <a:t> обязательная литература для изучения </a:t>
            </a:r>
            <a:r>
              <a:rPr lang="ru-RU" sz="2400" i="1" smtClean="0"/>
              <a:t>Йоги</a:t>
            </a:r>
            <a:r>
              <a:rPr lang="ru-RU" sz="2400" smtClean="0"/>
              <a:t>;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Они уточняют</a:t>
            </a:r>
            <a:r>
              <a:rPr lang="en-US" sz="2400" smtClean="0"/>
              <a:t> </a:t>
            </a:r>
            <a:r>
              <a:rPr lang="ru-RU" sz="2400" i="1" smtClean="0"/>
              <a:t>Раджа йогу, Бхакти Йогу, Карма Йогу и Джняна Йогу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/>
              <a:t>Из них </a:t>
            </a:r>
            <a:r>
              <a:rPr lang="ru-RU" sz="2400" i="1" smtClean="0"/>
              <a:t>Йога-Сутра</a:t>
            </a:r>
            <a:r>
              <a:rPr lang="ru-RU" sz="2400" smtClean="0"/>
              <a:t>, по существу, компиляция и систематизация философии медитативной </a:t>
            </a:r>
            <a:r>
              <a:rPr lang="ru-RU" sz="2400" i="1" smtClean="0"/>
              <a:t>Йоги</a:t>
            </a:r>
            <a:endParaRPr lang="en-US" sz="2400" i="1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551A91-D56F-471D-9C5C-D0DB167EF2E9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2969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2970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6495C9-5F70-4EAC-B439-ECD47007A44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Пурва-Мимамса</a:t>
            </a:r>
            <a:endParaRPr lang="en-US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3294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Главная цель </a:t>
            </a:r>
            <a:r>
              <a:rPr lang="ru-RU" sz="2000" i="1" smtClean="0"/>
              <a:t>Пурва(т.е., первой) Мимамсы</a:t>
            </a:r>
            <a:r>
              <a:rPr lang="ru-RU" sz="2000" smtClean="0"/>
              <a:t> (также называемой просто </a:t>
            </a:r>
            <a:r>
              <a:rPr lang="ru-RU" sz="2000" i="1" smtClean="0"/>
              <a:t>Мимамса</a:t>
            </a:r>
            <a:r>
              <a:rPr lang="ru-RU" sz="2000" smtClean="0"/>
              <a:t>) состояла в том, чтобы твердо установить авторитет Вед.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Следовательно, наиболее ценным вкладом этой школы в Индуизм была её формулировка правил интерпретации Вед.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Его сторонники полагали истинное знание очевидно доказанным и попытались выяснить основу Ведической обрядовости посредством рассуждения. 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Эта философская школа формирует базис Современной Индуистской обрядовости (строго соблюдается только меньшинством), с верой в неотъемлемую власть ритуалов.</a:t>
            </a:r>
            <a:endParaRPr lang="en-US" sz="20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2A9488-3823-4BEB-BCBF-6CCF1A1BE2AB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072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07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13798-98D6-45E2-9EA4-966559BD429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5325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Уттара-Мимамса</a:t>
            </a:r>
            <a:r>
              <a:rPr lang="en-US" smtClean="0"/>
              <a:t>: </a:t>
            </a:r>
            <a:r>
              <a:rPr lang="ru-RU" smtClean="0"/>
              <a:t>Три школы Веданты</a:t>
            </a:r>
            <a:endParaRPr lang="en-US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7837488" cy="45450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i="1" smtClean="0"/>
              <a:t>Школа Уттара («поздняя») Миманса</a:t>
            </a:r>
            <a:r>
              <a:rPr lang="ru-RU" sz="1900" smtClean="0"/>
              <a:t> – это, возможно, центральный столп Индуизма. Она, безусловно, была ответственна за новую волну философского и медитативного исследования, обновление веры и культурной реформы. </a:t>
            </a:r>
            <a:endParaRPr lang="en-US" sz="19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Прежде всего связана с Упанишадами и их комментариями Бадараяны, Сутрами Веданты, Ведантской мыслью разделенной на три группы по инициативе мыслителя и писателя Ади Шанкары.</a:t>
            </a:r>
            <a:endParaRPr lang="en-US" sz="19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Большая часть Индуистской мысли сегодня в некотором роде касается изменений, затронутых Ведантской философией (например, </a:t>
            </a:r>
            <a:r>
              <a:rPr lang="ru-RU" sz="1900" i="1" smtClean="0"/>
              <a:t>ИСККОН*</a:t>
            </a:r>
            <a:r>
              <a:rPr lang="ru-RU" sz="1900" smtClean="0"/>
              <a:t>, следующее философии </a:t>
            </a:r>
            <a:r>
              <a:rPr lang="ru-RU" sz="1900" i="1" smtClean="0"/>
              <a:t>Ачинтья-бхеда-абхеда</a:t>
            </a:r>
            <a:r>
              <a:rPr lang="ru-RU" sz="1900" smtClean="0"/>
              <a:t>), сфокусированной на медитации, морали и сосредоточенности на Самости, а не на ритуалах и бессмысленных социальных различиях, таких как </a:t>
            </a:r>
            <a:r>
              <a:rPr lang="ru-RU" sz="1900" i="1" smtClean="0"/>
              <a:t>касты</a:t>
            </a:r>
            <a:r>
              <a:rPr lang="ru-RU" sz="1900" smtClean="0"/>
              <a:t>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ru-RU" sz="19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ru-RU" sz="1600" i="1" smtClean="0"/>
              <a:t>* Международное общество сознания Кришны</a:t>
            </a:r>
            <a:endParaRPr lang="en-US" sz="1600" i="1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58599C-AA08-4B5A-9E40-98967B43BFA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174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174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E0B7B-8F5E-4850-ACC7-B58C49EB831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z="2800" smtClean="0"/>
              <a:t>Важные темы и символы в Индуизме</a:t>
            </a:r>
            <a:endParaRPr lang="en-US" sz="2800" smtClean="0"/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7896225" cy="45450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700" b="1" smtClean="0"/>
              <a:t>Тилака (символ на лбу или между бровями)</a:t>
            </a:r>
            <a:r>
              <a:rPr lang="ru-RU" sz="1700" smtClean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700" i="1" smtClean="0"/>
              <a:t>Тилака</a:t>
            </a:r>
            <a:r>
              <a:rPr lang="ru-RU" sz="1700" smtClean="0"/>
              <a:t> (или </a:t>
            </a:r>
            <a:r>
              <a:rPr lang="ru-RU" sz="1700" i="1" smtClean="0"/>
              <a:t>тилак</a:t>
            </a:r>
            <a:r>
              <a:rPr lang="ru-RU" sz="1700" smtClean="0"/>
              <a:t>) – знак, наносимый на лоб и другие части тела. Считается, что он символизирует необходимость культивировать супраментальное сознание, что достигается путем открытия мистического </a:t>
            </a:r>
            <a:r>
              <a:rPr lang="ru-RU" sz="1700" i="1" smtClean="0"/>
              <a:t>третьего глаза</a:t>
            </a:r>
            <a:r>
              <a:rPr lang="ru-RU" sz="1700" smtClean="0"/>
              <a:t>. Традиционно, в той или иной форме, тилака украшает всех индусов (как знак веры</a:t>
            </a:r>
            <a:r>
              <a:rPr lang="en-US" sz="1700" smtClean="0"/>
              <a:t> </a:t>
            </a:r>
            <a:r>
              <a:rPr lang="ru-RU" sz="1700" smtClean="0"/>
              <a:t>в определенной традиции, к которой они принадлежат), а также замужних женщин (чтобы обозначить замужество). В современных условиях, это чаще всего декоративная точка (или </a:t>
            </a:r>
            <a:r>
              <a:rPr lang="ru-RU" sz="1700" i="1" smtClean="0"/>
              <a:t>Бинди</a:t>
            </a:r>
            <a:r>
              <a:rPr lang="ru-RU" sz="1700" smtClean="0"/>
              <a:t>), наносимая женщинами на лоб.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700" smtClean="0"/>
              <a:t>Тилакой Индусы подчеркивают медитацию, дающую знания за пределами ума и тела, что часто ассоциируется с божеством-аскетом Шивой. Мужчины тоже наносят на лоб эквивалент знака </a:t>
            </a:r>
            <a:r>
              <a:rPr lang="ru-RU" sz="1700" i="1" smtClean="0"/>
              <a:t>Тика</a:t>
            </a:r>
            <a:r>
              <a:rPr lang="ru-RU" sz="1700" smtClean="0"/>
              <a:t> (</a:t>
            </a:r>
            <a:r>
              <a:rPr lang="ru-RU" sz="1700" i="1" smtClean="0"/>
              <a:t>Тилака</a:t>
            </a:r>
            <a:r>
              <a:rPr lang="ru-RU" sz="1700" smtClean="0"/>
              <a:t>), как правило, по религиозным поводам, его формы часто представляют особую преданность определенному главному божеству: 'U' форма преданных </a:t>
            </a:r>
            <a:r>
              <a:rPr lang="ru-RU" sz="1700" i="1" smtClean="0"/>
              <a:t>Вишну</a:t>
            </a:r>
            <a:r>
              <a:rPr lang="ru-RU" sz="1700" smtClean="0"/>
              <a:t>, три горизонтальных линии - </a:t>
            </a:r>
            <a:r>
              <a:rPr lang="ru-RU" sz="1700" i="1" smtClean="0"/>
              <a:t>Шивы</a:t>
            </a:r>
            <a:r>
              <a:rPr lang="ru-RU" sz="1700" smtClean="0"/>
              <a:t>. Не редко обе формы объединяют в одну, обозначающую </a:t>
            </a:r>
            <a:r>
              <a:rPr lang="ru-RU" sz="1700" i="1" smtClean="0"/>
              <a:t>Хари-Хара</a:t>
            </a:r>
            <a:r>
              <a:rPr lang="ru-RU" sz="1700" smtClean="0"/>
              <a:t> (</a:t>
            </a:r>
            <a:r>
              <a:rPr lang="ru-RU" sz="1700" i="1" smtClean="0"/>
              <a:t>Вишну-Шива</a:t>
            </a:r>
            <a:r>
              <a:rPr lang="ru-RU" sz="1700" smtClean="0"/>
              <a:t> неразрывны).</a:t>
            </a:r>
            <a:endParaRPr lang="en-US" sz="17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1B9DAF-7D6B-43B7-8647-3E6D649D7A12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12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6844A-7EFB-4D7B-BDFD-EBA62B305F5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0008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Этимология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ru-RU" sz="2400" smtClean="0"/>
              <a:t>Термин «Индуизм» возник на основе слова «Хинду», сформированного от «Синду»</a:t>
            </a:r>
            <a:r>
              <a:rPr lang="en-US" sz="2400" smtClean="0"/>
              <a:t> (</a:t>
            </a:r>
            <a:r>
              <a:rPr lang="sa-IN" sz="2400" smtClean="0">
                <a:solidFill>
                  <a:schemeClr val="tx2"/>
                </a:solidFill>
              </a:rPr>
              <a:t>सिन्ध</a:t>
            </a:r>
            <a:r>
              <a:rPr lang="sa-IN" sz="2400" smtClean="0"/>
              <a:t>ु</a:t>
            </a:r>
            <a:r>
              <a:rPr lang="en-US" sz="2400" smtClean="0"/>
              <a:t>, </a:t>
            </a:r>
            <a:r>
              <a:rPr lang="ru-RU" sz="2400" smtClean="0"/>
              <a:t>т</a:t>
            </a:r>
            <a:r>
              <a:rPr lang="en-US" sz="2400" smtClean="0"/>
              <a:t>.</a:t>
            </a:r>
            <a:r>
              <a:rPr lang="ru-RU" sz="2400" smtClean="0"/>
              <a:t>е</a:t>
            </a:r>
            <a:r>
              <a:rPr lang="en-US" sz="2400" smtClean="0"/>
              <a:t>. </a:t>
            </a:r>
            <a:r>
              <a:rPr lang="ru-RU" sz="2400" smtClean="0"/>
              <a:t>река Инд</a:t>
            </a:r>
            <a:r>
              <a:rPr lang="en-US" sz="2400" smtClean="0"/>
              <a:t>, </a:t>
            </a:r>
            <a:r>
              <a:rPr lang="ru-RU" sz="2400" smtClean="0"/>
              <a:t>в частности или любая река в целом).</a:t>
            </a:r>
            <a:r>
              <a:rPr lang="ru-RU" smtClean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В </a:t>
            </a:r>
            <a:r>
              <a:rPr lang="ru-RU" sz="2400" u="sng" smtClean="0"/>
              <a:t>Ригведе</a:t>
            </a:r>
            <a:r>
              <a:rPr lang="ru-RU" sz="2400" smtClean="0"/>
              <a:t>, индоарии называют свою землю Сапта Синду (земля семи рек северо-западного </a:t>
            </a:r>
            <a:r>
              <a:rPr lang="ru-RU" sz="2400" u="sng" smtClean="0"/>
              <a:t>Индийского субконтинента</a:t>
            </a:r>
            <a:r>
              <a:rPr lang="ru-RU" sz="2400" smtClean="0"/>
              <a:t>, одной из которых была река Инд)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Древние греки заимствовали Персидский термин Indos, Indikos «Индиец», из которого было получено латинское Indianus – Индия.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BF222D-02FC-4893-85E1-FAE3BD4D0EF7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27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25D58-E5E5-471B-8FCB-11676345FE3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Индуистская символика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463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i="1" smtClean="0"/>
              <a:t>Аум</a:t>
            </a:r>
            <a:r>
              <a:rPr lang="en-US" smtClean="0"/>
              <a:t> (</a:t>
            </a:r>
            <a:r>
              <a:rPr lang="ru-RU" smtClean="0"/>
              <a:t>или Ом</a:t>
            </a:r>
            <a:r>
              <a:rPr lang="en-US" smtClean="0"/>
              <a:t>, </a:t>
            </a:r>
            <a:r>
              <a:rPr lang="en-US" b="1" smtClean="0"/>
              <a:t>ॐ</a:t>
            </a:r>
            <a:r>
              <a:rPr lang="en-US" smtClean="0"/>
              <a:t>) </a:t>
            </a:r>
            <a:r>
              <a:rPr lang="ru-RU" smtClean="0"/>
              <a:t>является священным символом в Индуизме, и иногда ставится как префикс ко всем Индуистских </a:t>
            </a:r>
            <a:r>
              <a:rPr lang="ru-RU" i="1" u="sng" smtClean="0"/>
              <a:t>мантрам</a:t>
            </a:r>
            <a:r>
              <a:rPr lang="ru-RU" smtClean="0"/>
              <a:t> и молитвам.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Он содержит глубокое символическое послание Божественной изначальной вибрации Вселенной, представляя всё сущее, охватывая всю природу </a:t>
            </a:r>
            <a:r>
              <a:rPr lang="ru-RU" i="1" smtClean="0"/>
              <a:t>Единой Высшей Реальности</a:t>
            </a:r>
            <a:endParaRPr lang="en-US" i="1" smtClean="0"/>
          </a:p>
        </p:txBody>
      </p:sp>
      <p:pic>
        <p:nvPicPr>
          <p:cNvPr id="32775" name="Picture 5" descr="xx%27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6588125" y="4249738"/>
            <a:ext cx="13985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DD280F-32C5-4A13-90B9-B51456C9382B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379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379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6E282C-1F89-45C8-898C-992EE8C680C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5325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/>
            </a:r>
            <a:br>
              <a:rPr lang="en-US" sz="2800" b="1" i="1" smtClean="0"/>
            </a:br>
            <a:r>
              <a:rPr lang="ru-RU" b="1" i="1" smtClean="0"/>
              <a:t>Аум</a:t>
            </a:r>
            <a:r>
              <a:rPr lang="en-US" smtClean="0"/>
              <a:t> (</a:t>
            </a:r>
            <a:r>
              <a:rPr lang="ru-RU" smtClean="0"/>
              <a:t>или Ом</a:t>
            </a:r>
            <a:r>
              <a:rPr lang="en-US" smtClean="0"/>
              <a:t>, ॐ) </a:t>
            </a:r>
            <a:r>
              <a:rPr lang="en-US" smtClean="0">
                <a:hlinkClick r:id="rId3" tooltip="Swastika"/>
              </a:rPr>
              <a:t/>
            </a:r>
            <a:br>
              <a:rPr lang="en-US" smtClean="0">
                <a:hlinkClick r:id="rId3" tooltip="Swastika"/>
              </a:rPr>
            </a:br>
            <a:endParaRPr lang="en-US" smtClean="0"/>
          </a:p>
        </p:txBody>
      </p:sp>
      <p:pic>
        <p:nvPicPr>
          <p:cNvPr id="3379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59000" y="1335088"/>
            <a:ext cx="4970463" cy="439737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850C21-3B60-466B-BA21-CA8345F1E456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481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48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0762C-3E19-4BBD-B6B2-53DBC94C670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Свастика</a:t>
            </a:r>
            <a:endParaRPr lang="en-US" smtClean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</p:spPr>
        <p:txBody>
          <a:bodyPr/>
          <a:lstStyle/>
          <a:p>
            <a:pPr eaLnBrk="1" hangingPunct="1"/>
            <a:r>
              <a:rPr lang="ru-RU" smtClean="0"/>
              <a:t>Свастика является Арья или благородным и благоприятным символом. </a:t>
            </a:r>
          </a:p>
          <a:p>
            <a:pPr eaLnBrk="1" hangingPunct="1"/>
            <a:r>
              <a:rPr lang="ru-RU" smtClean="0"/>
              <a:t>Она обозначает чистоту души, сатья, правду и стабильность в пределах власти Брахмы или, альтернативно, Сурьи, солнца.</a:t>
            </a:r>
          </a:p>
          <a:p>
            <a:pPr eaLnBrk="1" hangingPunct="1"/>
            <a:r>
              <a:rPr lang="ru-RU" smtClean="0"/>
              <a:t>Его вращение в четырех направлениях использовалось, чтобы представлять много идей, но прежде всего эти четыре направления означают четыре Веды и их гармоничное целое.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B9244F-3511-4F8C-969B-74960A5C105F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584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584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6A89E-8820-4E5C-9510-80B7CC16D9F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Свастика</a:t>
            </a:r>
            <a:endParaRPr lang="en-US" smtClean="0"/>
          </a:p>
        </p:txBody>
      </p:sp>
      <p:pic>
        <p:nvPicPr>
          <p:cNvPr id="3584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6625" y="1363663"/>
            <a:ext cx="4891088" cy="43402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152218-A3A2-47BA-9A0B-4BA6BF3C8D5F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686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68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25496-8FF2-4D86-8108-7FF5E327616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Священные писания</a:t>
            </a:r>
            <a:endParaRPr lang="en-US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Веды, Пураны, Рамаяна, Махабхарата с одним из его разделов под названием Бхагавад-Гита, и Ману-смрити.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F962D87-594B-45A4-8819-5C0F1A7994DF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789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78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82403-1835-43FF-A339-4FDC986ED8F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Веды</a:t>
            </a:r>
            <a:endParaRPr lang="en-US" smtClean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Веда</a:t>
            </a:r>
            <a:r>
              <a:rPr lang="ru-RU" smtClean="0"/>
              <a:t> это </a:t>
            </a:r>
            <a:r>
              <a:rPr lang="ru-RU" u="sng" smtClean="0"/>
              <a:t>общее</a:t>
            </a:r>
            <a:r>
              <a:rPr lang="ru-RU" smtClean="0"/>
              <a:t> название для наиболее древней индийской священной литературы, то есть </a:t>
            </a:r>
            <a:r>
              <a:rPr lang="ru-RU" u="sng" smtClean="0"/>
              <a:t>Ригведа, Яджурведа, Самаведа и Атхарваведа</a:t>
            </a:r>
            <a:r>
              <a:rPr lang="ru-RU" smtClean="0"/>
              <a:t>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BF2B05-1147-44D8-AECC-1A6F9EA9D749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891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89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CEF55-373A-4878-AAE0-0A4752FA61C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Четыре Веды</a:t>
            </a:r>
            <a:endParaRPr lang="en-US" i="1" smtClean="0"/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 Ригведа </a:t>
            </a:r>
            <a:r>
              <a:rPr lang="en-US" smtClean="0"/>
              <a:t>-</a:t>
            </a:r>
            <a:r>
              <a:rPr lang="ru-RU" smtClean="0"/>
              <a:t> </a:t>
            </a:r>
            <a:r>
              <a:rPr lang="en-US" smtClean="0"/>
              <a:t>«</a:t>
            </a:r>
            <a:r>
              <a:rPr lang="ru-RU" smtClean="0"/>
              <a:t>Королевское Знание»</a:t>
            </a:r>
            <a:r>
              <a:rPr lang="en-US" smtClean="0"/>
              <a:t> </a:t>
            </a:r>
          </a:p>
          <a:p>
            <a:pPr eaLnBrk="1" hangingPunct="1"/>
            <a:r>
              <a:rPr lang="ru-RU" i="1" smtClean="0"/>
              <a:t> Самаведа </a:t>
            </a:r>
            <a:r>
              <a:rPr lang="en-US" smtClean="0"/>
              <a:t>- «</a:t>
            </a:r>
            <a:r>
              <a:rPr lang="ru-RU" smtClean="0"/>
              <a:t>Знание Песнопений»</a:t>
            </a:r>
            <a:endParaRPr lang="en-US" smtClean="0"/>
          </a:p>
          <a:p>
            <a:pPr eaLnBrk="1" hangingPunct="1"/>
            <a:r>
              <a:rPr lang="ru-RU" i="1" smtClean="0"/>
              <a:t> Яджурведа </a:t>
            </a:r>
            <a:r>
              <a:rPr lang="en-US" smtClean="0"/>
              <a:t>- «</a:t>
            </a:r>
            <a:r>
              <a:rPr lang="ru-RU" smtClean="0"/>
              <a:t>Знание Жертвенных ритуалов»</a:t>
            </a:r>
            <a:endParaRPr lang="en-US" smtClean="0"/>
          </a:p>
          <a:p>
            <a:pPr eaLnBrk="1" hangingPunct="1"/>
            <a:r>
              <a:rPr lang="ru-RU" i="1" smtClean="0"/>
              <a:t> Атхарваведа </a:t>
            </a:r>
            <a:r>
              <a:rPr lang="en-US" smtClean="0"/>
              <a:t>- «</a:t>
            </a:r>
            <a:r>
              <a:rPr lang="ru-RU" smtClean="0"/>
              <a:t>Знание Воплощений»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C8751A-E769-434F-9F19-EB5B3EA8129B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3993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3994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8E5B8-7F2A-4058-B3D1-99EFBFF7C4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Священные Индуистские Писания</a:t>
            </a:r>
            <a:endParaRPr lang="en-US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894513" cy="4044950"/>
          </a:xfrm>
        </p:spPr>
        <p:txBody>
          <a:bodyPr/>
          <a:lstStyle/>
          <a:p>
            <a:pPr eaLnBrk="1" hangingPunct="1"/>
            <a:r>
              <a:rPr lang="ru-RU" smtClean="0"/>
              <a:t>Два типа священных писаний в Индуизме: услышанное (шрути) и запомненное (смрити).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0F66E0-6B22-41EA-ACE6-D9498A67D19A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096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096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3DE62C-FA81-4608-AE24-688CDAEB327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Веды</a:t>
            </a:r>
            <a:endParaRPr lang="en-US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229600" cy="4545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Веды - самые старые Индуистские священные писания и более старые, чем священные писания любой другой крупной религии.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Учения Вед существовали на протяжении столетий, прежде чем они были, наконец, записаны.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Существует четыре Веды - Ригведа, Яджурведа, Самаведа и Атхарваведа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5CD715-5EDF-43D0-975B-4D6B1E6094C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198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198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AE820-7DBB-49EB-A785-EFE9934DCB8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5325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Структура Вед</a:t>
            </a:r>
            <a:endParaRPr lang="en-US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Каждая Веда состоит из четырех частей - Самхиты или мантры, Брахманы, Араньяки и Упанишады.</a:t>
            </a:r>
          </a:p>
          <a:p>
            <a:pPr eaLnBrk="1" hangingPunct="1"/>
            <a:r>
              <a:rPr lang="ru-RU" sz="2400" smtClean="0"/>
              <a:t>Самхиты содержат молитвы и гимны, и являются самой старой частью. Брахманы имеют дело с ритуалами и теологией, и включают объяснения Самхит. Араньяки или лесные книги - мистические толкования мантр и ритуалов, и Упанишады – работы по мистицизму и философии, написанные в форме диалогов. 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C7E6C9-B5F9-4A7B-9E28-C39908172EF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614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614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00E19-04E1-4A0E-8285-0EAB7A1117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858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Вечный Путь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229600" cy="45450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1800" i="1" smtClean="0"/>
              <a:t>Sanātana Dharma</a:t>
            </a:r>
            <a:r>
              <a:rPr lang="en-US" sz="1800" smtClean="0"/>
              <a:t>—"</a:t>
            </a:r>
            <a:r>
              <a:rPr lang="ru-RU" sz="1800" b="1" smtClean="0"/>
              <a:t> Вечная Дхарма</a:t>
            </a:r>
            <a:r>
              <a:rPr lang="en-US" sz="1800" smtClean="0"/>
              <a:t>(</a:t>
            </a:r>
            <a:r>
              <a:rPr lang="ru-RU" sz="1800" smtClean="0"/>
              <a:t>Этос</a:t>
            </a:r>
            <a:r>
              <a:rPr lang="en-US" sz="1800" smtClean="0"/>
              <a:t>, </a:t>
            </a:r>
            <a:r>
              <a:rPr lang="ru-RU" sz="1800" smtClean="0"/>
              <a:t>Закон</a:t>
            </a:r>
            <a:r>
              <a:rPr lang="en-US" sz="1800" smtClean="0"/>
              <a:t>, </a:t>
            </a:r>
            <a:r>
              <a:rPr lang="ru-RU" sz="1800" smtClean="0"/>
              <a:t>Ценности</a:t>
            </a:r>
            <a:r>
              <a:rPr lang="en-US" sz="1800" smtClean="0"/>
              <a:t>)"—</a:t>
            </a:r>
            <a:r>
              <a:rPr lang="ru-RU" sz="1800" smtClean="0"/>
              <a:t>традиционное название Индуизма, отсылает к идее о том что, преодолевая искусственные конструкции, определенные духовные принципы истинны всегда, представляя чистую науку о сознании.</a:t>
            </a:r>
            <a:endParaRPr lang="en-US" sz="18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Это сознание не только сознание тела или ума и интеллекта, но трансцендентальное состояние, которое существует внутри и за пределами нашего соматического существования, незапятнанная «</a:t>
            </a:r>
            <a:r>
              <a:rPr lang="ru-RU" sz="1800" u="sng" smtClean="0"/>
              <a:t>Душа</a:t>
            </a:r>
            <a:r>
              <a:rPr lang="ru-RU" sz="1800" smtClean="0"/>
              <a:t>» всех.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Для Индуса религия – это вечный поиск божественного </a:t>
            </a:r>
            <a:r>
              <a:rPr lang="ru-RU" sz="1800" u="sng" smtClean="0"/>
              <a:t>Брахмана</a:t>
            </a:r>
            <a:r>
              <a:rPr lang="ru-RU" sz="1800" smtClean="0"/>
              <a:t> "Высшей Имманентной и Трансцендентной  Истины" или </a:t>
            </a:r>
            <a:r>
              <a:rPr lang="ru-RU" sz="1800" b="1" smtClean="0"/>
              <a:t>Космического Духа.</a:t>
            </a:r>
            <a:endParaRPr lang="en-US" sz="1800" b="1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У Индуизма заслуженная репутация религии, очень терпимой к другим религиям. Как выражено в стихе Риг-Веды: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1800" b="1" i="1" smtClean="0"/>
              <a:t>ekam sat viprā bahudhā vadanti</a:t>
            </a:r>
            <a:endParaRPr lang="en-US" sz="1800" b="1" smtClean="0"/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b="1" smtClean="0"/>
              <a:t>Истина Одна, но мудрецы называют её многими именами</a:t>
            </a:r>
            <a:endParaRPr lang="en-US" sz="1800" b="1" smtClean="0"/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1800" b="1" smtClean="0"/>
              <a:t>Rig Veda 1:164:46</a:t>
            </a:r>
            <a:r>
              <a:rPr lang="en-US" sz="2000" b="1" smtClean="0"/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12538E-C71B-4198-BEB5-94B62149BD16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301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301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631BAF-8C44-4BCA-BE87-738F0D2E579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i="1" smtClean="0"/>
              <a:t>Шрути</a:t>
            </a:r>
            <a:endParaRPr lang="en-US" i="1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 </a:t>
            </a:r>
            <a:r>
              <a:rPr lang="ru-RU" i="1" smtClean="0"/>
              <a:t>Шрути </a:t>
            </a:r>
            <a:r>
              <a:rPr lang="ru-RU" smtClean="0"/>
              <a:t>связана с привычкой древних Индуистских святых проводить уединенную жизнь в лесах, где они развили сознание, позволившее им 'услышать' или познать истины вселенной</a:t>
            </a:r>
            <a:r>
              <a:rPr lang="en-US" smtClean="0"/>
              <a:t>. </a:t>
            </a:r>
            <a:r>
              <a:rPr lang="ru-RU" smtClean="0"/>
              <a:t>Литература </a:t>
            </a:r>
            <a:r>
              <a:rPr lang="ru-RU" i="1" smtClean="0"/>
              <a:t>Шрути</a:t>
            </a:r>
            <a:r>
              <a:rPr lang="en-US" smtClean="0"/>
              <a:t> </a:t>
            </a:r>
            <a:r>
              <a:rPr lang="ru-RU" smtClean="0"/>
              <a:t>делится на две части</a:t>
            </a:r>
            <a:r>
              <a:rPr lang="en-US" smtClean="0"/>
              <a:t>: </a:t>
            </a:r>
            <a:r>
              <a:rPr lang="ru-RU" i="1" u="sng" smtClean="0"/>
              <a:t>Веды</a:t>
            </a:r>
            <a:r>
              <a:rPr lang="en-US" smtClean="0"/>
              <a:t> </a:t>
            </a:r>
            <a:r>
              <a:rPr lang="ru-RU" smtClean="0"/>
              <a:t>и</a:t>
            </a:r>
            <a:r>
              <a:rPr lang="en-US" smtClean="0"/>
              <a:t> </a:t>
            </a:r>
            <a:r>
              <a:rPr lang="ru-RU" i="1" u="sng" smtClean="0"/>
              <a:t>Упанишады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3CE925-076E-4EC7-A45E-642FD754E375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403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403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F605C-655A-4475-8486-2E02165EE78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Веда</a:t>
            </a:r>
            <a:endParaRPr lang="en-US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ru-RU" sz="2400" smtClean="0"/>
              <a:t>“Веда” означает мудрость, знание или видение, и выражает язык богов посредством человеческой речи</a:t>
            </a:r>
            <a:r>
              <a:rPr lang="en-US" sz="2400" smtClean="0"/>
              <a:t>. 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Законы Вед регулируют социальные, правовые, внутренние и религиозные обычаи Индусов и по сей день.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Верность соблюдению Индусами Ведических ритуалов при рождении, браке, смерти и т.д. является их неотложной обязанностью. 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Отображая мудрость длинной последовательности поколений мыслителей, они содержат в себе различные пласты мышления.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79A49A-EE89-4724-9A54-3861F319E246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505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506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05B4B-EFF0-4D57-87E5-5653AC197C7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Структура Вед</a:t>
            </a:r>
            <a:endParaRPr lang="en-US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7808913" cy="4545013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Каждая Веда состоит из четырех частей - Самхиты (гимны), Брахманы (ритуалы), Араньяки (богословие) и Упанишады (философия).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Собрание мантр или гимнов называется Самхита</a:t>
            </a:r>
            <a:r>
              <a:rPr lang="en-US" sz="1800" smtClean="0"/>
              <a:t>.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Брахманы – ритуальные тексты, включат религиозные предписания и обязанности</a:t>
            </a:r>
            <a:r>
              <a:rPr lang="en-US" sz="1800" smtClean="0"/>
              <a:t>. </a:t>
            </a:r>
            <a:r>
              <a:rPr lang="ru-RU" sz="1800" smtClean="0"/>
              <a:t>К каждой Веде прилагается несколько Брахманов. </a:t>
            </a:r>
            <a:r>
              <a:rPr lang="en-US" sz="1800" smtClean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Упанишады образуют заключительные части Вед, и поэтому называются "Веданта" или окончание Вед и содержат суть Ведических учений. </a:t>
            </a:r>
            <a:endParaRPr lang="en-US" sz="18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Упанишады и Араньяки являются заключительными частями Брахманов, в которых обсуждаются философские проблемы.</a:t>
            </a:r>
            <a:endParaRPr lang="en-US" sz="18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Араньяки</a:t>
            </a:r>
            <a:r>
              <a:rPr lang="en-US" sz="1800" smtClean="0"/>
              <a:t> </a:t>
            </a:r>
            <a:r>
              <a:rPr lang="ru-RU" sz="1800" smtClean="0"/>
              <a:t>(лесные тексты) служат объектами медитации для аскетов, живущих в лесах и имеющих дело с мистицизмом и символизмом. </a:t>
            </a:r>
            <a:endParaRPr lang="en-US" sz="18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17451C-9ED0-4573-8A9F-BFCEE59BB8E2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608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608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CB789F-E889-4123-904C-43DBF337E69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Ригведа: Книга Мантр</a:t>
            </a:r>
            <a:endParaRPr lang="en-US" smtClean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</p:spPr>
        <p:txBody>
          <a:bodyPr/>
          <a:lstStyle/>
          <a:p>
            <a:pPr eaLnBrk="1" hangingPunct="1"/>
            <a:r>
              <a:rPr lang="ru-RU" sz="2400" smtClean="0"/>
              <a:t>Ригведа - собрание вдохновенных песен или гимнов и является главным источником информации о Ригведической цивилизации.</a:t>
            </a:r>
          </a:p>
          <a:p>
            <a:pPr eaLnBrk="1" hangingPunct="1"/>
            <a:r>
              <a:rPr lang="ru-RU" sz="2400" smtClean="0"/>
              <a:t>Самхита Ригведы или сборник мантр</a:t>
            </a:r>
            <a:r>
              <a:rPr lang="en-US" sz="2400" smtClean="0"/>
              <a:t> </a:t>
            </a:r>
            <a:r>
              <a:rPr lang="ru-RU" sz="2400" smtClean="0"/>
              <a:t>содержащий</a:t>
            </a:r>
            <a:r>
              <a:rPr lang="en-US" sz="2400" smtClean="0"/>
              <a:t> </a:t>
            </a:r>
            <a:r>
              <a:rPr lang="ru-RU" sz="2400" smtClean="0"/>
              <a:t>1017 гимнов или «сукт», около 10 600 строф, разделенных на восемь «астак», каждая из которых содержит восемь «адхьяй» или глав, которые, в свою очередь, подразделяются на различные группы.</a:t>
            </a:r>
            <a:r>
              <a:rPr lang="ru-RU" smtClean="0"/>
              <a:t> </a:t>
            </a:r>
            <a:endParaRPr lang="en-US" sz="2400" smtClean="0"/>
          </a:p>
          <a:p>
            <a:pPr eaLnBrk="1" hangingPunct="1"/>
            <a:r>
              <a:rPr lang="ru-RU" sz="2400" smtClean="0"/>
              <a:t>Гимны являются работой многих авторов или провидцев, называемых «риши».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203870-A62E-4DCA-973F-273BF86D1775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710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710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372754-F350-4129-A1A0-5C669643FDF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Семь Риши</a:t>
            </a:r>
            <a:endParaRPr lang="en-US" smtClean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Есть семь основных признанных провидцев: Атри, Канва, Васиштха, Вишвамитра, Джамадагни, Гаутама и Бхарадваджа. Ригведа описывает в подробностях социальную, религиозную, политическую и экономическую основы Ригведической цивилизации.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744D6E-F6AD-40EB-A8F3-443A651D66C8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813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813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F8E3D-5BD1-4F8A-865B-CDC0F624BF6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Самаведа</a:t>
            </a:r>
            <a:r>
              <a:rPr lang="en-US" smtClean="0"/>
              <a:t>: </a:t>
            </a:r>
            <a:r>
              <a:rPr lang="ru-RU" smtClean="0"/>
              <a:t>Книга песнопений</a:t>
            </a:r>
            <a:endParaRPr lang="en-US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Самаведа является сборником литургических мелодий («саман»). Гимны в Самаведе, используемой в качестве музыкальных нот, были почти полностью взяты из Ригведы и не имеют каких-либо отличий. Таким образом, её текст является сокращенной версией Ригведы.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E534B9-5ECE-4D2A-A914-9180FD840E8E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4915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4915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2BB97F-176D-4995-A555-68AC06E4B08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Яджурведа: Книга Ритуалов</a:t>
            </a:r>
            <a:endParaRPr lang="en-US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</p:spPr>
        <p:txBody>
          <a:bodyPr/>
          <a:lstStyle/>
          <a:p>
            <a:pPr eaLnBrk="1" hangingPunct="1"/>
            <a:r>
              <a:rPr lang="ru-RU" sz="2400" smtClean="0"/>
              <a:t>Яджурведа – это также сборник литургий, созданный для удовлетворения требований религиозного церемониала.</a:t>
            </a:r>
            <a:r>
              <a:rPr lang="en-US" sz="2400" smtClean="0"/>
              <a:t> </a:t>
            </a:r>
          </a:p>
          <a:p>
            <a:pPr eaLnBrk="1" hangingPunct="1"/>
            <a:r>
              <a:rPr lang="ru-RU" sz="2400" smtClean="0"/>
              <a:t>Яджурведа практически служила путеводителем для священников, выполняющих жертвоприношения, произнося одновременно прозаические молитвы и жертвенные формулы (‘яджу').</a:t>
            </a:r>
            <a:r>
              <a:rPr lang="ru-RU" smtClean="0"/>
              <a:t> </a:t>
            </a:r>
          </a:p>
          <a:p>
            <a:pPr eaLnBrk="1" hangingPunct="1"/>
            <a:r>
              <a:rPr lang="ru-RU" sz="2400" smtClean="0"/>
              <a:t>Она похожа на Древнеегипетскую «Книгу Мёртвых»</a:t>
            </a:r>
            <a:endParaRPr lang="en-US" sz="2400" smtClean="0"/>
          </a:p>
          <a:p>
            <a:pPr eaLnBrk="1" hangingPunct="1"/>
            <a:r>
              <a:rPr lang="ru-RU" sz="2400" smtClean="0"/>
              <a:t>Существуют не менее шести редакций Яджурведы</a:t>
            </a:r>
            <a:r>
              <a:rPr lang="en-US" sz="2400" smtClean="0"/>
              <a:t> - </a:t>
            </a:r>
            <a:r>
              <a:rPr lang="ru-RU" sz="2400" smtClean="0"/>
              <a:t>Мадхьяндина</a:t>
            </a:r>
            <a:r>
              <a:rPr lang="en-US" sz="2400" smtClean="0"/>
              <a:t>,</a:t>
            </a:r>
            <a:r>
              <a:rPr lang="ru-RU" sz="2400" smtClean="0"/>
              <a:t> Канвы, Тайттирии</a:t>
            </a:r>
            <a:r>
              <a:rPr lang="en-US" sz="2400" smtClean="0"/>
              <a:t>, </a:t>
            </a:r>
            <a:r>
              <a:rPr lang="ru-RU" sz="2400" smtClean="0"/>
              <a:t>Катхаки</a:t>
            </a:r>
            <a:r>
              <a:rPr lang="en-US" sz="2400" smtClean="0"/>
              <a:t>, </a:t>
            </a:r>
            <a:r>
              <a:rPr lang="ru-RU" sz="2400" smtClean="0"/>
              <a:t>Майтрайни</a:t>
            </a:r>
            <a:r>
              <a:rPr lang="en-US" sz="2400" smtClean="0"/>
              <a:t> </a:t>
            </a:r>
            <a:r>
              <a:rPr lang="ru-RU" sz="2400" smtClean="0"/>
              <a:t>и Капиштхалы</a:t>
            </a:r>
            <a:r>
              <a:rPr lang="en-US" sz="2400" smtClean="0"/>
              <a:t>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18707B8-E82F-46F1-9DA7-CE492FE47377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017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018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42DE00-83C9-4C16-BABC-0CF04396A0D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Атхарваведа</a:t>
            </a:r>
            <a:r>
              <a:rPr lang="en-US" smtClean="0"/>
              <a:t>: </a:t>
            </a:r>
            <a:r>
              <a:rPr lang="ru-RU" smtClean="0"/>
              <a:t>Книга Заклинаний</a:t>
            </a:r>
            <a:endParaRPr lang="en-US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mtClean="0"/>
              <a:t>Последняя из Вед абсолютно отличается от трех других, и по важности в отношении истории и социологии следует после Ригведы .</a:t>
            </a:r>
            <a:endParaRPr lang="en-US" smtClean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mtClean="0"/>
              <a:t>Иной дух пронизывает эту Веду. Его гимны имеют более разнообразный характер, чем Ригведа и также проще в плане языка.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mtClean="0"/>
              <a:t>Фактически, многие ученые не считают её частью Вед вообще</a:t>
            </a:r>
            <a:r>
              <a:rPr lang="en-US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mtClean="0"/>
              <a:t>Атхарваведа состоит из заклинаний и заговоров, распространенных в её время, и изображает более четкую картину Ведического общества.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11687A-3C46-4F18-B8D7-FFB6D70146D8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120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120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4F7EF-705D-4FAC-83C9-7FF1E180337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Упанишады</a:t>
            </a:r>
            <a:r>
              <a:rPr lang="en-US" smtClean="0"/>
              <a:t>: </a:t>
            </a:r>
            <a:r>
              <a:rPr lang="ru-RU" smtClean="0"/>
              <a:t>Универсальные Инсайты</a:t>
            </a:r>
            <a:r>
              <a:rPr lang="en-US" sz="2800" smtClean="0"/>
              <a:t>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Упанишады формируют ядро индийской философии. Упанишады – удивительное собрание сочинений на основе оригинальных устных передач.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Именно здесь мы находим все основные учения, являющиеся центральными в Индуизме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понятие</a:t>
            </a:r>
            <a:r>
              <a:rPr lang="en-US" sz="2400" smtClean="0"/>
              <a:t> </a:t>
            </a:r>
            <a:r>
              <a:rPr lang="ru-RU" sz="2400" smtClean="0"/>
              <a:t>«кармы» </a:t>
            </a:r>
            <a:r>
              <a:rPr lang="en-US" sz="2400" smtClean="0"/>
              <a:t>(</a:t>
            </a:r>
            <a:r>
              <a:rPr lang="ru-RU" sz="2400" smtClean="0"/>
              <a:t>действие</a:t>
            </a:r>
            <a:r>
              <a:rPr lang="en-US" sz="2400" smtClean="0"/>
              <a:t>),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«пунарджанма»</a:t>
            </a:r>
            <a:r>
              <a:rPr lang="en-US" sz="2400" smtClean="0"/>
              <a:t> (</a:t>
            </a:r>
            <a:r>
              <a:rPr lang="ru-RU" sz="2400" smtClean="0"/>
              <a:t>реинкарнация</a:t>
            </a:r>
            <a:r>
              <a:rPr lang="en-US" sz="2400" smtClean="0"/>
              <a:t>),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«мокша»</a:t>
            </a:r>
            <a:r>
              <a:rPr lang="en-US" sz="2400" smtClean="0"/>
              <a:t> (</a:t>
            </a:r>
            <a:r>
              <a:rPr lang="ru-RU" sz="2400" smtClean="0"/>
              <a:t>нирвана</a:t>
            </a:r>
            <a:r>
              <a:rPr lang="en-US" sz="2400" smtClean="0"/>
              <a:t>),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«атман» </a:t>
            </a:r>
            <a:r>
              <a:rPr lang="en-US" sz="2400" smtClean="0"/>
              <a:t>(</a:t>
            </a:r>
            <a:r>
              <a:rPr lang="ru-RU" sz="2400" smtClean="0"/>
              <a:t>душа</a:t>
            </a:r>
            <a:r>
              <a:rPr lang="en-US" sz="2400" smtClean="0"/>
              <a:t>), </a:t>
            </a:r>
            <a:r>
              <a:rPr lang="ru-RU" sz="2400" smtClean="0"/>
              <a:t>и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«Брахман»</a:t>
            </a:r>
            <a:r>
              <a:rPr lang="en-US" sz="2400" smtClean="0"/>
              <a:t> (</a:t>
            </a:r>
            <a:r>
              <a:rPr lang="ru-RU" sz="2400" smtClean="0"/>
              <a:t>Абсолют</a:t>
            </a:r>
            <a:r>
              <a:rPr lang="en-US" sz="2400" smtClean="0"/>
              <a:t>).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ru-RU" sz="2400" smtClean="0"/>
              <a:t>Они также излагают главные Ведические доктрины самореализации, </a:t>
            </a:r>
            <a:r>
              <a:rPr lang="ru-RU" sz="2400" u="sng" smtClean="0"/>
              <a:t>йоги</a:t>
            </a:r>
            <a:r>
              <a:rPr lang="ru-RU" sz="2400" smtClean="0"/>
              <a:t> и медитации. 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040BF9-D168-4952-B748-BD109B80A62B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222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222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3A07A-1520-4B24-A035-6989BCDF609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681038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Значение</a:t>
            </a:r>
            <a:r>
              <a:rPr lang="en-US" smtClean="0"/>
              <a:t> </a:t>
            </a:r>
            <a:r>
              <a:rPr lang="ru-RU" smtClean="0"/>
              <a:t>термина</a:t>
            </a:r>
            <a:endParaRPr lang="en-US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400" smtClean="0"/>
              <a:t>Термин «Упанишада» буквально означает, "сидя рядом" или "сидя близко к", и подразумевает внимательное слушание мистических доктрин </a:t>
            </a:r>
            <a:r>
              <a:rPr lang="ru-RU" sz="2400" u="sng" smtClean="0"/>
              <a:t>гуру</a:t>
            </a:r>
            <a:r>
              <a:rPr lang="ru-RU" sz="2400" smtClean="0"/>
              <a:t> или духовного учителя, который постиг фундаментальные истины Вселенной.</a:t>
            </a:r>
            <a:endParaRPr lang="en-US" sz="2400" smtClean="0"/>
          </a:p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400" smtClean="0"/>
              <a:t>В другом смысле этого слова, "Упанишада" означает "знание Брамы", с помощью которого уничтожается невежество. </a:t>
            </a:r>
            <a:endParaRPr lang="en-US" sz="2400" smtClean="0"/>
          </a:p>
          <a:p>
            <a:pPr eaLnBrk="1" hangingPunct="1">
              <a:lnSpc>
                <a:spcPct val="70000"/>
              </a:lnSpc>
              <a:spcBef>
                <a:spcPct val="25000"/>
              </a:spcBef>
            </a:pPr>
            <a:r>
              <a:rPr lang="ru-RU" sz="2400" smtClean="0"/>
              <a:t>Некоторые другие возможные значения составного слова «Упанишада»: «размещение бок о бок» (эквивалентность или корреляция), «близкий подход» (к Абсолютному Существу), «тайная мудрость» или даже «сидя рядом с просветлённым».</a:t>
            </a:r>
            <a:endParaRPr lang="en-US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5C30B9-D44C-433C-8AC0-50155A1BBFBA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71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D359A-D975-4E8F-9C7A-F6F209B4D8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Основные убеждения</a:t>
            </a:r>
            <a:endParaRPr lang="en-US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7562850" cy="45450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Темами, характерными для системы ценностей Индусов, является вера в Дхарму (индивидуальная этика, обязанности и обязательства),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Самсара </a:t>
            </a:r>
            <a:r>
              <a:rPr lang="en-US" sz="1900" smtClean="0"/>
              <a:t>(</a:t>
            </a:r>
            <a:r>
              <a:rPr lang="ru-RU" sz="1900" smtClean="0"/>
              <a:t>Реинкарнация</a:t>
            </a:r>
            <a:r>
              <a:rPr lang="en-US" sz="1900" smtClean="0"/>
              <a:t>/</a:t>
            </a:r>
            <a:r>
              <a:rPr lang="ru-RU" sz="1900" smtClean="0"/>
              <a:t>Перерождение</a:t>
            </a:r>
            <a:r>
              <a:rPr lang="en-US" sz="1900" smtClean="0"/>
              <a:t>), </a:t>
            </a:r>
            <a:r>
              <a:rPr lang="ru-RU" sz="1900" smtClean="0"/>
              <a:t>Карма</a:t>
            </a:r>
            <a:r>
              <a:rPr lang="en-US" sz="1900" smtClean="0"/>
              <a:t>(«</a:t>
            </a:r>
            <a:r>
              <a:rPr lang="ru-RU" sz="1900" smtClean="0"/>
              <a:t>действия»</a:t>
            </a:r>
            <a:r>
              <a:rPr lang="en-US" sz="1900" smtClean="0"/>
              <a:t>, </a:t>
            </a:r>
            <a:r>
              <a:rPr lang="ru-RU" sz="1900" smtClean="0"/>
              <a:t>ведущие к причинно-следственной связи), и</a:t>
            </a:r>
            <a:endParaRPr lang="en-US" sz="19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Спасение (Moksha) каждой души с помощью различных путей, таких как Преданность (Bhakti), Самоотверженное действие (</a:t>
            </a:r>
            <a:r>
              <a:rPr lang="en-US" sz="1900" smtClean="0"/>
              <a:t>Karma</a:t>
            </a:r>
            <a:r>
              <a:rPr lang="ru-RU" sz="1900" smtClean="0"/>
              <a:t>) и Просвещение, Знание </a:t>
            </a:r>
            <a:r>
              <a:rPr lang="en-US" sz="1900" smtClean="0"/>
              <a:t>(</a:t>
            </a:r>
            <a:r>
              <a:rPr lang="ru-RU" sz="1900" smtClean="0"/>
              <a:t>Jñāna), и, конечно, вера в Бога (Īshvara).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900" smtClean="0"/>
              <a:t>Управляемая Кармой реинкарнация или переселение души в цикле рождения и смерти до тех пор, пока она не достигнет Мокши.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sz="1800" smtClean="0"/>
              <a:t>Философия кармы откладывает результаты свободного волеизъявления, каждое из которых оставляет свой ​​отпечаток на душе или самости, именуемой Атман (</a:t>
            </a:r>
            <a:r>
              <a:rPr lang="en-US" sz="1800" smtClean="0"/>
              <a:t>ātman</a:t>
            </a:r>
            <a:r>
              <a:rPr lang="ru-RU" sz="1800" smtClean="0"/>
              <a:t>).</a:t>
            </a:r>
            <a:endParaRPr lang="en-US" sz="18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A0F475-82B5-431C-8781-3009D7AB6E55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325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325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CD17D-DE0E-48DB-B474-A657C3DDF20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Книги</a:t>
            </a:r>
            <a:r>
              <a:rPr lang="en-US" smtClean="0"/>
              <a:t> 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Хотя насчитывается более 200 Упанишад, только тринадцать были выделены как представляющие ключевые учения.</a:t>
            </a:r>
            <a:r>
              <a:rPr lang="en-US" smtClean="0"/>
              <a:t> </a:t>
            </a:r>
            <a:r>
              <a:rPr lang="ru-RU" smtClean="0"/>
              <a:t>Это:</a:t>
            </a:r>
            <a:r>
              <a:rPr lang="en-US" smtClean="0"/>
              <a:t> </a:t>
            </a:r>
            <a:r>
              <a:rPr lang="ru-RU" i="1" smtClean="0"/>
              <a:t>Чхандогья</a:t>
            </a:r>
            <a:r>
              <a:rPr lang="en-US" i="1" smtClean="0"/>
              <a:t>, </a:t>
            </a:r>
            <a:r>
              <a:rPr lang="ru-RU" i="1" smtClean="0"/>
              <a:t>Кена</a:t>
            </a:r>
            <a:r>
              <a:rPr lang="en-US" i="1" smtClean="0"/>
              <a:t>, </a:t>
            </a:r>
            <a:r>
              <a:rPr lang="ru-RU" i="1" smtClean="0"/>
              <a:t>Айтарея</a:t>
            </a:r>
            <a:r>
              <a:rPr lang="en-US" i="1" smtClean="0"/>
              <a:t>, </a:t>
            </a:r>
            <a:r>
              <a:rPr lang="ru-RU" i="1" smtClean="0"/>
              <a:t>Каушитаки</a:t>
            </a:r>
            <a:r>
              <a:rPr lang="en-US" i="1" smtClean="0"/>
              <a:t>, </a:t>
            </a:r>
            <a:r>
              <a:rPr lang="ru-RU" i="1" smtClean="0"/>
              <a:t>Катха</a:t>
            </a:r>
            <a:r>
              <a:rPr lang="en-US" i="1" smtClean="0"/>
              <a:t>, </a:t>
            </a:r>
            <a:r>
              <a:rPr lang="ru-RU" i="1" smtClean="0"/>
              <a:t>Мундака</a:t>
            </a:r>
            <a:r>
              <a:rPr lang="en-US" i="1" smtClean="0"/>
              <a:t>, </a:t>
            </a:r>
            <a:r>
              <a:rPr lang="ru-RU" i="1" smtClean="0"/>
              <a:t>Таиттрияка</a:t>
            </a:r>
            <a:r>
              <a:rPr lang="en-US" i="1" smtClean="0"/>
              <a:t>, </a:t>
            </a:r>
            <a:r>
              <a:rPr lang="ru-RU" i="1" smtClean="0"/>
              <a:t>Брихадараньяка</a:t>
            </a:r>
            <a:r>
              <a:rPr lang="en-US" i="1" smtClean="0"/>
              <a:t>, </a:t>
            </a:r>
            <a:r>
              <a:rPr lang="ru-RU" i="1" smtClean="0"/>
              <a:t>Шветашватара</a:t>
            </a:r>
            <a:r>
              <a:rPr lang="en-US" i="1" smtClean="0"/>
              <a:t>, </a:t>
            </a:r>
            <a:r>
              <a:rPr lang="ru-RU" i="1" smtClean="0"/>
              <a:t>Иша</a:t>
            </a:r>
            <a:r>
              <a:rPr lang="en-US" i="1" smtClean="0"/>
              <a:t>, </a:t>
            </a:r>
            <a:r>
              <a:rPr lang="ru-RU" i="1" smtClean="0"/>
              <a:t>Прашна</a:t>
            </a:r>
            <a:r>
              <a:rPr lang="en-US" i="1" smtClean="0"/>
              <a:t>, </a:t>
            </a:r>
            <a:r>
              <a:rPr lang="ru-RU" i="1" smtClean="0"/>
              <a:t>Мандукья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smtClean="0"/>
              <a:t> </a:t>
            </a:r>
            <a:r>
              <a:rPr lang="ru-RU" i="1" smtClean="0"/>
              <a:t>Майтри</a:t>
            </a:r>
            <a:r>
              <a:rPr lang="en-US" i="1" smtClean="0"/>
              <a:t> </a:t>
            </a:r>
            <a:r>
              <a:rPr lang="ru-RU" i="1" smtClean="0"/>
              <a:t>Упанишады</a:t>
            </a:r>
            <a:r>
              <a:rPr lang="ru-RU" smtClean="0"/>
              <a:t>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AE46CD-B524-46AC-92EC-F1AD0884D881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427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427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B01275-3F51-4124-BAF3-F8C1345F141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 </a:t>
            </a:r>
            <a:r>
              <a:rPr lang="ru-RU" smtClean="0"/>
              <a:t>Упаведы</a:t>
            </a:r>
            <a:r>
              <a:rPr lang="en-US" smtClean="0"/>
              <a:t> </a:t>
            </a:r>
            <a:r>
              <a:rPr lang="ru-RU" smtClean="0"/>
              <a:t>или Вспомогательные Веды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Аюрведа</a:t>
            </a:r>
            <a:r>
              <a:rPr lang="en-US" smtClean="0"/>
              <a:t> – </a:t>
            </a:r>
            <a:r>
              <a:rPr lang="ru-RU" smtClean="0"/>
              <a:t>наука о жизни</a:t>
            </a:r>
            <a:endParaRPr lang="en-US" smtClean="0"/>
          </a:p>
          <a:p>
            <a:pPr eaLnBrk="1" hangingPunct="1"/>
            <a:r>
              <a:rPr lang="ru-RU" smtClean="0"/>
              <a:t>Дханур-веда</a:t>
            </a:r>
            <a:r>
              <a:rPr lang="en-US" smtClean="0"/>
              <a:t> – </a:t>
            </a:r>
            <a:r>
              <a:rPr lang="ru-RU" smtClean="0"/>
              <a:t>наука обращения с оружием</a:t>
            </a:r>
            <a:endParaRPr lang="en-US" smtClean="0"/>
          </a:p>
          <a:p>
            <a:pPr eaLnBrk="1" hangingPunct="1"/>
            <a:r>
              <a:rPr lang="ru-RU" smtClean="0"/>
              <a:t>Гандхарва-веда</a:t>
            </a:r>
            <a:r>
              <a:rPr lang="en-US" smtClean="0"/>
              <a:t> – </a:t>
            </a:r>
            <a:r>
              <a:rPr lang="ru-RU" smtClean="0"/>
              <a:t>наука о музыке и танцах</a:t>
            </a:r>
            <a:endParaRPr lang="en-US" smtClean="0"/>
          </a:p>
          <a:p>
            <a:pPr eaLnBrk="1" hangingPunct="1"/>
            <a:r>
              <a:rPr lang="ru-RU" smtClean="0"/>
              <a:t>Джотиш-веда</a:t>
            </a:r>
            <a:r>
              <a:rPr lang="en-US" smtClean="0"/>
              <a:t> – </a:t>
            </a:r>
            <a:r>
              <a:rPr lang="ru-RU" smtClean="0"/>
              <a:t>наука об астрономии и астрологии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BE70D2-3EF5-451C-BAA8-7ADF505A65AF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529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530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B2D95-CEF8-4B80-ADB1-626C8F246CE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Пураны</a:t>
            </a:r>
            <a:endParaRPr lang="en-US" smtClean="0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Пураны - длинные рассказы в стихах, содержащие множество важных Индуистских мифов об Индуистских богах и богинях, и жизнях великих Индуистских героев. Они также описывают Индуистские верования о начале мира, и о том, как он периодически прекращает существовать и возрождается.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FA88CD7-9328-47A5-BF5A-6366A991380A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632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63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B0CF5-E5D9-4337-85A7-3A84B5DA3D5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Рамаяна и Махабхарата</a:t>
            </a:r>
            <a:endParaRPr lang="en-US" smtClean="0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7866063" cy="4545012"/>
          </a:xfrm>
          <a:noFill/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ru-RU" sz="2400" smtClean="0"/>
              <a:t>Рамаяна и Махабхарата – длинные эпосы</a:t>
            </a:r>
            <a:r>
              <a:rPr lang="en-US" sz="2400" smtClean="0"/>
              <a:t>. </a:t>
            </a:r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Рамаяна рассказывает о принце Рама и его попытках спасти Ситу, которая была похищена королём-демоном Раваной. </a:t>
            </a:r>
            <a:endParaRPr lang="en-US" sz="2400" smtClean="0"/>
          </a:p>
          <a:p>
            <a:pPr eaLnBrk="1" hangingPunct="1">
              <a:spcBef>
                <a:spcPct val="25000"/>
              </a:spcBef>
            </a:pPr>
            <a:r>
              <a:rPr lang="ru-RU" sz="2400" smtClean="0"/>
              <a:t>Махабхарата описывает конфликт между двумя семьями двоюродных братьев, Пандавами и Кауравами. Как правило, Пандавов считают морально и этически превосходящими Кауравов.</a:t>
            </a:r>
            <a:r>
              <a:rPr lang="ru-RU" smtClean="0"/>
              <a:t>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F35F6B-9BEC-47D6-AC67-A8C90F31AA99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734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734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A5AD1-C7E7-4E83-9A1C-F8ACACF3FC0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Бхагавад-гита</a:t>
            </a:r>
            <a:endParaRPr lang="en-US" smtClean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Бхагавад-гита - философское произведение, являющееся частью Махабхараты.</a:t>
            </a:r>
          </a:p>
          <a:p>
            <a:pPr eaLnBrk="1" hangingPunct="1"/>
            <a:r>
              <a:rPr lang="ru-RU" smtClean="0"/>
              <a:t>В ней, бог Кришна и воин Пандавов Арджуна обсуждают смысл и природу существования. 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94D281-0427-4310-8B0F-824EA6212535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583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583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4BD98-A269-4BA3-B31D-505CD324618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650875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Ману-смрити</a:t>
            </a:r>
            <a:endParaRPr lang="en-US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688"/>
            <a:ext cx="8229600" cy="4545012"/>
          </a:xfrm>
          <a:noFill/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ru-RU" sz="2300" smtClean="0"/>
              <a:t>В то время как Шрути имеют божественное происхождение, Смрити запоминались и составлялись людьми. </a:t>
            </a:r>
          </a:p>
          <a:p>
            <a:pPr eaLnBrk="1" hangingPunct="1">
              <a:spcBef>
                <a:spcPct val="25000"/>
              </a:spcBef>
            </a:pPr>
            <a:r>
              <a:rPr lang="ru-RU" sz="2300" smtClean="0"/>
              <a:t>Смрити направляют людей в повседневном поведении</a:t>
            </a:r>
          </a:p>
          <a:p>
            <a:pPr eaLnBrk="1" hangingPunct="1">
              <a:spcBef>
                <a:spcPct val="25000"/>
              </a:spcBef>
            </a:pPr>
            <a:r>
              <a:rPr lang="ru-RU" sz="2300" smtClean="0"/>
              <a:t>Они представляют собой набор кодексов и правил, регулирующих действия человека, сообщества, общества и нации </a:t>
            </a:r>
          </a:p>
          <a:p>
            <a:pPr eaLnBrk="1" hangingPunct="1">
              <a:spcBef>
                <a:spcPct val="25000"/>
              </a:spcBef>
            </a:pPr>
            <a:r>
              <a:rPr lang="ru-RU" sz="2300" smtClean="0"/>
              <a:t>Ману-смрити (Законы Ману) является основным источником индуистского религиозного и социального права. </a:t>
            </a:r>
          </a:p>
          <a:p>
            <a:pPr eaLnBrk="1" hangingPunct="1">
              <a:spcBef>
                <a:spcPct val="25000"/>
              </a:spcBef>
            </a:pPr>
            <a:r>
              <a:rPr lang="ru-RU" sz="2300" smtClean="0"/>
              <a:t>Часть Ману-смрити устанавливает основу кастовой системы.</a:t>
            </a:r>
            <a:endParaRPr lang="en-US" sz="23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598047-5793-4EDF-B11F-AA4BE34AB0BE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819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819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57D134-B7F8-4D84-8079-A43DDFFEC43D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197" name="Picture 3" descr="moksha dharma karma maya pyra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263" y="1604963"/>
            <a:ext cx="51974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752475"/>
            <a:ext cx="8229600" cy="609600"/>
          </a:xfrm>
          <a:noFill/>
        </p:spPr>
        <p:txBody>
          <a:bodyPr anchor="t"/>
          <a:lstStyle/>
          <a:p>
            <a:pPr eaLnBrk="1" hangingPunct="1"/>
            <a:r>
              <a:rPr lang="ru-RU" sz="2800" smtClean="0"/>
              <a:t>Восточный Путь к индивидуации</a:t>
            </a:r>
            <a:br>
              <a:rPr lang="ru-RU" sz="2800" smtClean="0"/>
            </a:br>
            <a:r>
              <a:rPr lang="ru-RU" sz="2800" smtClean="0"/>
              <a:t>Майя, Карма, Дхарма и Мокша</a:t>
            </a:r>
            <a:endParaRPr lang="en-US" sz="28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206093-336F-495A-B073-84BB59C792B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921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FB3B8-CBC9-4B52-9CD1-1B16D7FE9DFE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21" name="Picture 3" descr="circle artwork 4 circles overlaping copy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763963" y="738188"/>
            <a:ext cx="53800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xfrm>
            <a:off x="217488" y="762000"/>
            <a:ext cx="3657600" cy="5130800"/>
          </a:xfrm>
          <a:noFill/>
        </p:spPr>
        <p:txBody>
          <a:bodyPr anchor="t"/>
          <a:lstStyle/>
          <a:p>
            <a:pPr eaLnBrk="1" hangingPunct="1"/>
            <a:r>
              <a:rPr lang="ru-RU" sz="2400" smtClean="0"/>
              <a:t>Четыре области души</a:t>
            </a:r>
            <a:br>
              <a:rPr lang="ru-RU" sz="2400" smtClean="0"/>
            </a:br>
            <a:r>
              <a:rPr lang="ru-RU" sz="2400" smtClean="0"/>
              <a:t>Индуистская перспектива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>
                <a:solidFill>
                  <a:schemeClr val="tx1"/>
                </a:solidFill>
              </a:rPr>
              <a:t>Рита Дхарма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Прожитая жизнь как подношение Высшей Силе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Ашрама Дхарма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Взращивать семейные ценности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Варна Дхарма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Служить обществу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Шва Дхарма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Уважать свой внутренний потенциал</a:t>
            </a:r>
            <a:endParaRPr lang="en-US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ата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B50277-F4B9-4FEF-94AB-1A02963403C2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0243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024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C72E7-09CA-480C-866C-15A5087CA6F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66675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Проявления Кармы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7013" cy="4044950"/>
          </a:xfrm>
        </p:spPr>
        <p:txBody>
          <a:bodyPr/>
          <a:lstStyle/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Мечты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Фантазии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Сны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Случаи синхронии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Несчастные случаи</a:t>
            </a:r>
            <a:endParaRPr lang="en-US" smtClean="0"/>
          </a:p>
          <a:p>
            <a:pPr marL="227013" indent="-227013" eaLnBrk="1" hangingPunct="1">
              <a:spcBef>
                <a:spcPct val="25000"/>
              </a:spcBef>
              <a:buFontTx/>
              <a:buNone/>
            </a:pPr>
            <a:endParaRPr lang="en-US" smtClean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295400"/>
            <a:ext cx="4037012" cy="4044950"/>
          </a:xfrm>
        </p:spPr>
        <p:txBody>
          <a:bodyPr/>
          <a:lstStyle/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Медицинские и психиатрические симптомы</a:t>
            </a:r>
            <a:endParaRPr lang="en-US" smtClean="0"/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Комплексы</a:t>
            </a:r>
            <a:endParaRPr lang="en-US" smtClean="0"/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Путаницы отношений</a:t>
            </a:r>
            <a:endParaRPr lang="en-US" smtClean="0"/>
          </a:p>
          <a:p>
            <a:pPr marL="227013" indent="-227013" eaLnBrk="1" hangingPunct="1">
              <a:spcBef>
                <a:spcPct val="25000"/>
              </a:spcBef>
            </a:pPr>
            <a:r>
              <a:rPr lang="ru-RU" smtClean="0"/>
              <a:t>Творческие проявления</a:t>
            </a:r>
            <a:endParaRPr lang="en-US" smtClean="0"/>
          </a:p>
          <a:p>
            <a:pPr marL="227013" indent="-227013" eaLnBrk="1" hangingPunct="1">
              <a:spcBef>
                <a:spcPct val="25000"/>
              </a:spcBef>
            </a:pP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2C1EAB-5C2E-4D9B-A7BA-D37DCD398C8D}" type="datetime1">
              <a:rPr lang="en-US" smtClean="0"/>
              <a:pPr/>
              <a:t>3/17/2014</a:t>
            </a:fld>
            <a:endParaRPr lang="en-US" smtClean="0"/>
          </a:p>
        </p:txBody>
      </p:sp>
      <p:sp>
        <p:nvSpPr>
          <p:cNvPr id="1126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- Ashok Bedi, M.D.</a:t>
            </a:r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217FA-BF68-4790-8467-27255764890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8229600" cy="609600"/>
          </a:xfrm>
        </p:spPr>
        <p:txBody>
          <a:bodyPr/>
          <a:lstStyle/>
          <a:p>
            <a:pPr eaLnBrk="1" hangingPunct="1"/>
            <a:r>
              <a:rPr lang="ru-RU" smtClean="0"/>
              <a:t>Цель Души в этом Воплощении</a:t>
            </a:r>
            <a:endParaRPr lang="en-US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7013" indent="-227013" eaLnBrk="1" hangingPunct="1"/>
            <a:r>
              <a:rPr lang="ru-RU" smtClean="0"/>
              <a:t>Следование четырем Дхармам или развитие четырех потенциалов Души</a:t>
            </a:r>
            <a:endParaRPr lang="en-US" smtClean="0"/>
          </a:p>
          <a:p>
            <a:pPr marL="227013" indent="-227013" eaLnBrk="1" hangingPunct="1"/>
            <a:r>
              <a:rPr lang="ru-RU" smtClean="0"/>
              <a:t>Шва или Собственная Дхарма</a:t>
            </a:r>
            <a:endParaRPr lang="en-US" smtClean="0"/>
          </a:p>
          <a:p>
            <a:pPr marL="227013" indent="-227013" eaLnBrk="1" hangingPunct="1"/>
            <a:r>
              <a:rPr lang="ru-RU" smtClean="0"/>
              <a:t>Ашрама или Семейная Дхарма</a:t>
            </a:r>
            <a:endParaRPr lang="en-US" smtClean="0"/>
          </a:p>
          <a:p>
            <a:pPr marL="227013" indent="-227013" eaLnBrk="1" hangingPunct="1"/>
            <a:r>
              <a:rPr lang="ru-RU" smtClean="0"/>
              <a:t>Варна или Общественная Дхарма</a:t>
            </a:r>
            <a:endParaRPr lang="en-US" smtClean="0"/>
          </a:p>
          <a:p>
            <a:pPr marL="227013" indent="-227013" eaLnBrk="1" hangingPunct="1"/>
            <a:r>
              <a:rPr lang="ru-RU" smtClean="0"/>
              <a:t>Рита или Духовная Дхарма</a:t>
            </a:r>
            <a:endParaRPr lang="en-US" smtClean="0"/>
          </a:p>
          <a:p>
            <a:pPr marL="227013" indent="-227013" eaLnBrk="1" hangingPunct="1"/>
            <a:r>
              <a:rPr lang="ru-RU" smtClean="0"/>
              <a:t>Подготовка к слиянию с Духом</a:t>
            </a:r>
            <a:endParaRPr lang="en-US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3501</Words>
  <Application>Microsoft Office PowerPoint</Application>
  <PresentationFormat>Экран (4:3)</PresentationFormat>
  <Paragraphs>442</Paragraphs>
  <Slides>55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Arial</vt:lpstr>
      <vt:lpstr>Default Design</vt:lpstr>
      <vt:lpstr>Основы Индуизма Аналитическая перспектива</vt:lpstr>
      <vt:lpstr>Индуизм</vt:lpstr>
      <vt:lpstr>Этимология</vt:lpstr>
      <vt:lpstr>Вечный Путь</vt:lpstr>
      <vt:lpstr>Основные убеждения</vt:lpstr>
      <vt:lpstr>Восточный Путь к индивидуации Майя, Карма, Дхарма и Мокша</vt:lpstr>
      <vt:lpstr>Четыре области души Индуистская перспектива  Рита Дхарма Прожитая жизнь как подношение Высшей Силе  Ашрама Дхарма Взращивать семейные ценности  Варна Дхарма Служить обществу  Шва Дхарма Уважать свой внутренний потенциал</vt:lpstr>
      <vt:lpstr>Проявления Кармы</vt:lpstr>
      <vt:lpstr>Цель Души в этом Воплощении</vt:lpstr>
      <vt:lpstr>Душа и Дух</vt:lpstr>
      <vt:lpstr>Цель этой жизни</vt:lpstr>
      <vt:lpstr>Новая и Старая Душа</vt:lpstr>
      <vt:lpstr>Семь смертных грехов по Ганди Новая и Старая Душа</vt:lpstr>
      <vt:lpstr>Слияние Души с Духом</vt:lpstr>
      <vt:lpstr>Архетипическая активация Вишну</vt:lpstr>
      <vt:lpstr>Божественная природа</vt:lpstr>
      <vt:lpstr>Эго (Арджуна) и Душа/Дух (Кришна)</vt:lpstr>
      <vt:lpstr>Эго и Душа</vt:lpstr>
      <vt:lpstr>Эго и Самость</vt:lpstr>
      <vt:lpstr>Анима и Анимус - Ардханаришвара </vt:lpstr>
      <vt:lpstr>Эго – Атман - Брахман</vt:lpstr>
      <vt:lpstr>Четыре жизненных принципа</vt:lpstr>
      <vt:lpstr>Четыре стадии жизни</vt:lpstr>
      <vt:lpstr>Четыре класса общества</vt:lpstr>
      <vt:lpstr>Индуистская философия:  шесть ведических школ мысли</vt:lpstr>
      <vt:lpstr>Йога</vt:lpstr>
      <vt:lpstr>Пурва-Мимамса</vt:lpstr>
      <vt:lpstr>Уттара-Мимамса: Три школы Веданты</vt:lpstr>
      <vt:lpstr>Важные темы и символы в Индуизме</vt:lpstr>
      <vt:lpstr>Индуистская символика</vt:lpstr>
      <vt:lpstr> Аум (или Ом, ॐ)  </vt:lpstr>
      <vt:lpstr>Свастика</vt:lpstr>
      <vt:lpstr>Свастика</vt:lpstr>
      <vt:lpstr>Священные писания</vt:lpstr>
      <vt:lpstr>Веды</vt:lpstr>
      <vt:lpstr>Четыре Веды</vt:lpstr>
      <vt:lpstr>Священные Индуистские Писания</vt:lpstr>
      <vt:lpstr>Веды</vt:lpstr>
      <vt:lpstr>Структура Вед</vt:lpstr>
      <vt:lpstr>Шрути</vt:lpstr>
      <vt:lpstr>Веда</vt:lpstr>
      <vt:lpstr>Структура Вед</vt:lpstr>
      <vt:lpstr>Ригведа: Книга Мантр</vt:lpstr>
      <vt:lpstr>Семь Риши</vt:lpstr>
      <vt:lpstr>Самаведа: Книга песнопений</vt:lpstr>
      <vt:lpstr>Яджурведа: Книга Ритуалов</vt:lpstr>
      <vt:lpstr>Атхарваведа: Книга Заклинаний</vt:lpstr>
      <vt:lpstr>Упанишады: Универсальные Инсайты </vt:lpstr>
      <vt:lpstr>Значение термина</vt:lpstr>
      <vt:lpstr>Основные Книги </vt:lpstr>
      <vt:lpstr>4 Упаведы или Вспомогательные Веды</vt:lpstr>
      <vt:lpstr>Пураны</vt:lpstr>
      <vt:lpstr>Рамаяна и Махабхарата</vt:lpstr>
      <vt:lpstr>Бхагавад-гита</vt:lpstr>
      <vt:lpstr>Ману-смрити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 Basics</dc:title>
  <dc:creator>Ashok R Bedi</dc:creator>
  <cp:lastModifiedBy>Лев</cp:lastModifiedBy>
  <cp:revision>171</cp:revision>
  <dcterms:created xsi:type="dcterms:W3CDTF">2006-05-28T01:54:35Z</dcterms:created>
  <dcterms:modified xsi:type="dcterms:W3CDTF">2014-03-17T13:39:27Z</dcterms:modified>
</cp:coreProperties>
</file>