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8"/>
  </p:notesMasterIdLst>
  <p:handoutMasterIdLst>
    <p:handoutMasterId r:id="rId99"/>
  </p:handoutMasterIdLst>
  <p:sldIdLst>
    <p:sldId id="256" r:id="rId2"/>
    <p:sldId id="416" r:id="rId3"/>
    <p:sldId id="257" r:id="rId4"/>
    <p:sldId id="394" r:id="rId5"/>
    <p:sldId id="391" r:id="rId6"/>
    <p:sldId id="393" r:id="rId7"/>
    <p:sldId id="274" r:id="rId8"/>
    <p:sldId id="275" r:id="rId9"/>
    <p:sldId id="295" r:id="rId10"/>
    <p:sldId id="390" r:id="rId11"/>
    <p:sldId id="418" r:id="rId12"/>
    <p:sldId id="258" r:id="rId13"/>
    <p:sldId id="294" r:id="rId14"/>
    <p:sldId id="414" r:id="rId15"/>
    <p:sldId id="259" r:id="rId16"/>
    <p:sldId id="301" r:id="rId17"/>
    <p:sldId id="297" r:id="rId18"/>
    <p:sldId id="302" r:id="rId19"/>
    <p:sldId id="300" r:id="rId20"/>
    <p:sldId id="299" r:id="rId21"/>
    <p:sldId id="380" r:id="rId22"/>
    <p:sldId id="260" r:id="rId23"/>
    <p:sldId id="317" r:id="rId24"/>
    <p:sldId id="319" r:id="rId25"/>
    <p:sldId id="405" r:id="rId26"/>
    <p:sldId id="419" r:id="rId27"/>
    <p:sldId id="420" r:id="rId28"/>
    <p:sldId id="421" r:id="rId29"/>
    <p:sldId id="422" r:id="rId30"/>
    <p:sldId id="424" r:id="rId31"/>
    <p:sldId id="426" r:id="rId32"/>
    <p:sldId id="427" r:id="rId33"/>
    <p:sldId id="428" r:id="rId34"/>
    <p:sldId id="429" r:id="rId35"/>
    <p:sldId id="430" r:id="rId36"/>
    <p:sldId id="431" r:id="rId37"/>
    <p:sldId id="432" r:id="rId38"/>
    <p:sldId id="435" r:id="rId39"/>
    <p:sldId id="441" r:id="rId40"/>
    <p:sldId id="448" r:id="rId41"/>
    <p:sldId id="442" r:id="rId42"/>
    <p:sldId id="443" r:id="rId43"/>
    <p:sldId id="436" r:id="rId44"/>
    <p:sldId id="437" r:id="rId45"/>
    <p:sldId id="438" r:id="rId46"/>
    <p:sldId id="439" r:id="rId47"/>
    <p:sldId id="261" r:id="rId48"/>
    <p:sldId id="381" r:id="rId49"/>
    <p:sldId id="403" r:id="rId50"/>
    <p:sldId id="262" r:id="rId51"/>
    <p:sldId id="307" r:id="rId52"/>
    <p:sldId id="308" r:id="rId53"/>
    <p:sldId id="389" r:id="rId54"/>
    <p:sldId id="309" r:id="rId55"/>
    <p:sldId id="311" r:id="rId56"/>
    <p:sldId id="402" r:id="rId57"/>
    <p:sldId id="264" r:id="rId58"/>
    <p:sldId id="408" r:id="rId59"/>
    <p:sldId id="265" r:id="rId60"/>
    <p:sldId id="320" r:id="rId61"/>
    <p:sldId id="321" r:id="rId62"/>
    <p:sldId id="322" r:id="rId63"/>
    <p:sldId id="323" r:id="rId64"/>
    <p:sldId id="324" r:id="rId65"/>
    <p:sldId id="327" r:id="rId66"/>
    <p:sldId id="328" r:id="rId67"/>
    <p:sldId id="330" r:id="rId68"/>
    <p:sldId id="331" r:id="rId69"/>
    <p:sldId id="338" r:id="rId70"/>
    <p:sldId id="334" r:id="rId71"/>
    <p:sldId id="335" r:id="rId72"/>
    <p:sldId id="396" r:id="rId73"/>
    <p:sldId id="341" r:id="rId74"/>
    <p:sldId id="342" r:id="rId75"/>
    <p:sldId id="446" r:id="rId76"/>
    <p:sldId id="447" r:id="rId77"/>
    <p:sldId id="267" r:id="rId78"/>
    <p:sldId id="292" r:id="rId79"/>
    <p:sldId id="369" r:id="rId80"/>
    <p:sldId id="374" r:id="rId81"/>
    <p:sldId id="368" r:id="rId82"/>
    <p:sldId id="293" r:id="rId83"/>
    <p:sldId id="372" r:id="rId84"/>
    <p:sldId id="444" r:id="rId85"/>
    <p:sldId id="268" r:id="rId86"/>
    <p:sldId id="378" r:id="rId87"/>
    <p:sldId id="376" r:id="rId88"/>
    <p:sldId id="445" r:id="rId89"/>
    <p:sldId id="269" r:id="rId90"/>
    <p:sldId id="384" r:id="rId91"/>
    <p:sldId id="288" r:id="rId92"/>
    <p:sldId id="388" r:id="rId93"/>
    <p:sldId id="412" r:id="rId94"/>
    <p:sldId id="413" r:id="rId95"/>
    <p:sldId id="411" r:id="rId96"/>
    <p:sldId id="417" r:id="rId9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68" autoAdjust="0"/>
    <p:restoredTop sz="90276" autoAdjust="0"/>
  </p:normalViewPr>
  <p:slideViewPr>
    <p:cSldViewPr snapToGrid="0">
      <p:cViewPr varScale="1">
        <p:scale>
          <a:sx n="82" d="100"/>
          <a:sy n="82" d="100"/>
        </p:scale>
        <p:origin x="-318" y="-90"/>
      </p:cViewPr>
      <p:guideLst>
        <p:guide orient="horz" pos="2160"/>
        <p:guide pos="3840"/>
      </p:guideLst>
    </p:cSldViewPr>
  </p:slideViewPr>
  <p:outlineViewPr>
    <p:cViewPr>
      <p:scale>
        <a:sx n="33" d="100"/>
        <a:sy n="33" d="100"/>
      </p:scale>
      <p:origin x="0" y="-13398"/>
    </p:cViewPr>
  </p:outlineViewPr>
  <p:notesTextViewPr>
    <p:cViewPr>
      <p:scale>
        <a:sx n="3" d="2"/>
        <a:sy n="3" d="2"/>
      </p:scale>
      <p:origin x="0" y="0"/>
    </p:cViewPr>
  </p:notesTextViewPr>
  <p:sorterViewPr>
    <p:cViewPr>
      <p:scale>
        <a:sx n="100" d="100"/>
        <a:sy n="100" d="100"/>
      </p:scale>
      <p:origin x="0" y="-2706"/>
    </p:cViewPr>
  </p:sorterViewPr>
  <p:notesViewPr>
    <p:cSldViewPr snapToGrid="0">
      <p:cViewPr varScale="1">
        <p:scale>
          <a:sx n="70" d="100"/>
          <a:sy n="70" d="100"/>
        </p:scale>
        <p:origin x="2508" y="78"/>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28F26-EAE4-486B-A58A-86273A7D716E}" type="doc">
      <dgm:prSet loTypeId="urn:microsoft.com/office/officeart/2005/8/layout/process2" loCatId="process" qsTypeId="urn:microsoft.com/office/officeart/2005/8/quickstyle/simple1" qsCatId="simple" csTypeId="urn:microsoft.com/office/officeart/2005/8/colors/accent1_2" csCatId="accent1" phldr="1"/>
      <dgm:spPr/>
    </dgm:pt>
    <dgm:pt modelId="{9E2EBB5B-CBB5-4DE5-A7C1-968390B35F0E}">
      <dgm:prSet phldrT="[Text]"/>
      <dgm:spPr/>
      <dgm:t>
        <a:bodyPr/>
        <a:lstStyle/>
        <a:p>
          <a:r>
            <a:rPr lang="en-US" dirty="0" smtClean="0"/>
            <a:t>established 1946</a:t>
          </a:r>
          <a:endParaRPr lang="en-US" dirty="0"/>
        </a:p>
      </dgm:t>
    </dgm:pt>
    <dgm:pt modelId="{8A16FB9F-3AE3-4AA8-A901-54D54A7BEAD3}" type="parTrans" cxnId="{BC947148-8971-4B3F-9876-E0B90445C0D4}">
      <dgm:prSet/>
      <dgm:spPr/>
      <dgm:t>
        <a:bodyPr/>
        <a:lstStyle/>
        <a:p>
          <a:endParaRPr lang="en-US"/>
        </a:p>
      </dgm:t>
    </dgm:pt>
    <dgm:pt modelId="{841D9760-4B99-45EC-B551-F89F4964C9CA}" type="sibTrans" cxnId="{BC947148-8971-4B3F-9876-E0B90445C0D4}">
      <dgm:prSet/>
      <dgm:spPr/>
      <dgm:t>
        <a:bodyPr/>
        <a:lstStyle/>
        <a:p>
          <a:endParaRPr lang="en-US"/>
        </a:p>
      </dgm:t>
    </dgm:pt>
    <dgm:pt modelId="{23D3ECDB-7A77-47FB-A8EF-4A98596C1810}">
      <dgm:prSet phldrT="[Text]"/>
      <dgm:spPr/>
      <dgm:t>
        <a:bodyPr/>
        <a:lstStyle/>
        <a:p>
          <a:r>
            <a:rPr lang="en-US" b="1" dirty="0" smtClean="0"/>
            <a:t>SAP</a:t>
          </a:r>
        </a:p>
        <a:p>
          <a:r>
            <a:rPr lang="en-US" dirty="0" smtClean="0"/>
            <a:t>London School</a:t>
          </a:r>
          <a:endParaRPr lang="en-US" dirty="0"/>
        </a:p>
      </dgm:t>
    </dgm:pt>
    <dgm:pt modelId="{9A796A4D-2E63-428C-9E30-36AA3A625F53}" type="parTrans" cxnId="{A87BCAD1-B3A5-4FEE-BDFB-0E15477A9D55}">
      <dgm:prSet/>
      <dgm:spPr/>
      <dgm:t>
        <a:bodyPr/>
        <a:lstStyle/>
        <a:p>
          <a:endParaRPr lang="en-US"/>
        </a:p>
      </dgm:t>
    </dgm:pt>
    <dgm:pt modelId="{7177E9EE-FF20-414E-B8DA-D530AB2E4C5E}" type="sibTrans" cxnId="{A87BCAD1-B3A5-4FEE-BDFB-0E15477A9D55}">
      <dgm:prSet/>
      <dgm:spPr/>
      <dgm:t>
        <a:bodyPr/>
        <a:lstStyle/>
        <a:p>
          <a:endParaRPr lang="en-US"/>
        </a:p>
      </dgm:t>
    </dgm:pt>
    <dgm:pt modelId="{B04E5A8E-7D4B-4CB3-8E28-3BC546312A6B}">
      <dgm:prSet phldrT="[Text]"/>
      <dgm:spPr/>
      <dgm:t>
        <a:bodyPr/>
        <a:lstStyle/>
        <a:p>
          <a:r>
            <a:rPr lang="en-US" dirty="0" smtClean="0"/>
            <a:t>Developmental</a:t>
          </a:r>
        </a:p>
        <a:p>
          <a:r>
            <a:rPr lang="en-US" dirty="0" smtClean="0"/>
            <a:t>Jungians</a:t>
          </a:r>
          <a:endParaRPr lang="en-US" dirty="0"/>
        </a:p>
      </dgm:t>
    </dgm:pt>
    <dgm:pt modelId="{5F1EAAC8-C32F-485A-A04C-2468D412DC58}" type="parTrans" cxnId="{A5301691-A3EF-4BBC-AD88-ADB85A2723D0}">
      <dgm:prSet/>
      <dgm:spPr/>
      <dgm:t>
        <a:bodyPr/>
        <a:lstStyle/>
        <a:p>
          <a:endParaRPr lang="en-US"/>
        </a:p>
      </dgm:t>
    </dgm:pt>
    <dgm:pt modelId="{FBC3F03C-3AA1-4A6A-BD65-820847AA28AA}" type="sibTrans" cxnId="{A5301691-A3EF-4BBC-AD88-ADB85A2723D0}">
      <dgm:prSet/>
      <dgm:spPr/>
      <dgm:t>
        <a:bodyPr/>
        <a:lstStyle/>
        <a:p>
          <a:endParaRPr lang="en-US"/>
        </a:p>
      </dgm:t>
    </dgm:pt>
    <dgm:pt modelId="{5F1238F7-B428-4A1E-956D-8987CC7E79DF}" type="pres">
      <dgm:prSet presAssocID="{BEA28F26-EAE4-486B-A58A-86273A7D716E}" presName="linearFlow" presStyleCnt="0">
        <dgm:presLayoutVars>
          <dgm:resizeHandles val="exact"/>
        </dgm:presLayoutVars>
      </dgm:prSet>
      <dgm:spPr/>
    </dgm:pt>
    <dgm:pt modelId="{B3BEB70B-8D78-4BF5-A1E9-BC3178721EC7}" type="pres">
      <dgm:prSet presAssocID="{9E2EBB5B-CBB5-4DE5-A7C1-968390B35F0E}" presName="node" presStyleLbl="node1" presStyleIdx="0" presStyleCnt="3" custScaleY="40294">
        <dgm:presLayoutVars>
          <dgm:bulletEnabled val="1"/>
        </dgm:presLayoutVars>
      </dgm:prSet>
      <dgm:spPr/>
      <dgm:t>
        <a:bodyPr/>
        <a:lstStyle/>
        <a:p>
          <a:endParaRPr lang="en-US"/>
        </a:p>
      </dgm:t>
    </dgm:pt>
    <dgm:pt modelId="{78A1B292-19DD-4BE3-9761-D8BD010B1DD2}" type="pres">
      <dgm:prSet presAssocID="{841D9760-4B99-45EC-B551-F89F4964C9CA}" presName="sibTrans" presStyleLbl="sibTrans2D1" presStyleIdx="0" presStyleCnt="2"/>
      <dgm:spPr/>
      <dgm:t>
        <a:bodyPr/>
        <a:lstStyle/>
        <a:p>
          <a:endParaRPr lang="en-US"/>
        </a:p>
      </dgm:t>
    </dgm:pt>
    <dgm:pt modelId="{AA0D984B-F2C9-4E77-9106-862E1F296AB9}" type="pres">
      <dgm:prSet presAssocID="{841D9760-4B99-45EC-B551-F89F4964C9CA}" presName="connectorText" presStyleLbl="sibTrans2D1" presStyleIdx="0" presStyleCnt="2"/>
      <dgm:spPr/>
      <dgm:t>
        <a:bodyPr/>
        <a:lstStyle/>
        <a:p>
          <a:endParaRPr lang="en-US"/>
        </a:p>
      </dgm:t>
    </dgm:pt>
    <dgm:pt modelId="{9682EFB8-FC5F-4E61-AE7D-3F582C25D14B}" type="pres">
      <dgm:prSet presAssocID="{23D3ECDB-7A77-47FB-A8EF-4A98596C1810}" presName="node" presStyleLbl="node1" presStyleIdx="1" presStyleCnt="3">
        <dgm:presLayoutVars>
          <dgm:bulletEnabled val="1"/>
        </dgm:presLayoutVars>
      </dgm:prSet>
      <dgm:spPr/>
      <dgm:t>
        <a:bodyPr/>
        <a:lstStyle/>
        <a:p>
          <a:endParaRPr lang="en-US"/>
        </a:p>
      </dgm:t>
    </dgm:pt>
    <dgm:pt modelId="{69964CD6-8C60-467B-8A4E-F8938FF19AE0}" type="pres">
      <dgm:prSet presAssocID="{7177E9EE-FF20-414E-B8DA-D530AB2E4C5E}" presName="sibTrans" presStyleLbl="sibTrans2D1" presStyleIdx="1" presStyleCnt="2"/>
      <dgm:spPr/>
      <dgm:t>
        <a:bodyPr/>
        <a:lstStyle/>
        <a:p>
          <a:endParaRPr lang="en-US"/>
        </a:p>
      </dgm:t>
    </dgm:pt>
    <dgm:pt modelId="{CEADAFD8-0637-45DC-8484-F904BE6FE929}" type="pres">
      <dgm:prSet presAssocID="{7177E9EE-FF20-414E-B8DA-D530AB2E4C5E}" presName="connectorText" presStyleLbl="sibTrans2D1" presStyleIdx="1" presStyleCnt="2"/>
      <dgm:spPr/>
      <dgm:t>
        <a:bodyPr/>
        <a:lstStyle/>
        <a:p>
          <a:endParaRPr lang="en-US"/>
        </a:p>
      </dgm:t>
    </dgm:pt>
    <dgm:pt modelId="{BEE1FC37-2450-4C09-91B0-B7D77397A082}" type="pres">
      <dgm:prSet presAssocID="{B04E5A8E-7D4B-4CB3-8E28-3BC546312A6B}" presName="node" presStyleLbl="node1" presStyleIdx="2" presStyleCnt="3">
        <dgm:presLayoutVars>
          <dgm:bulletEnabled val="1"/>
        </dgm:presLayoutVars>
      </dgm:prSet>
      <dgm:spPr/>
      <dgm:t>
        <a:bodyPr/>
        <a:lstStyle/>
        <a:p>
          <a:endParaRPr lang="en-US"/>
        </a:p>
      </dgm:t>
    </dgm:pt>
  </dgm:ptLst>
  <dgm:cxnLst>
    <dgm:cxn modelId="{C0107B23-A15A-449E-AC55-4D8E04B79E7F}" type="presOf" srcId="{BEA28F26-EAE4-486B-A58A-86273A7D716E}" destId="{5F1238F7-B428-4A1E-956D-8987CC7E79DF}" srcOrd="0" destOrd="0" presId="urn:microsoft.com/office/officeart/2005/8/layout/process2"/>
    <dgm:cxn modelId="{5EE53E78-35A2-40DF-8E6F-38A47A006BCE}" type="presOf" srcId="{7177E9EE-FF20-414E-B8DA-D530AB2E4C5E}" destId="{CEADAFD8-0637-45DC-8484-F904BE6FE929}" srcOrd="1" destOrd="0" presId="urn:microsoft.com/office/officeart/2005/8/layout/process2"/>
    <dgm:cxn modelId="{BC947148-8971-4B3F-9876-E0B90445C0D4}" srcId="{BEA28F26-EAE4-486B-A58A-86273A7D716E}" destId="{9E2EBB5B-CBB5-4DE5-A7C1-968390B35F0E}" srcOrd="0" destOrd="0" parTransId="{8A16FB9F-3AE3-4AA8-A901-54D54A7BEAD3}" sibTransId="{841D9760-4B99-45EC-B551-F89F4964C9CA}"/>
    <dgm:cxn modelId="{7D1D9305-9BAB-4A6A-82AC-4DF2C9A5A529}" type="presOf" srcId="{7177E9EE-FF20-414E-B8DA-D530AB2E4C5E}" destId="{69964CD6-8C60-467B-8A4E-F8938FF19AE0}" srcOrd="0" destOrd="0" presId="urn:microsoft.com/office/officeart/2005/8/layout/process2"/>
    <dgm:cxn modelId="{6B7F16F0-A48D-4F90-9792-BF825E1D7976}" type="presOf" srcId="{9E2EBB5B-CBB5-4DE5-A7C1-968390B35F0E}" destId="{B3BEB70B-8D78-4BF5-A1E9-BC3178721EC7}" srcOrd="0" destOrd="0" presId="urn:microsoft.com/office/officeart/2005/8/layout/process2"/>
    <dgm:cxn modelId="{A5301691-A3EF-4BBC-AD88-ADB85A2723D0}" srcId="{BEA28F26-EAE4-486B-A58A-86273A7D716E}" destId="{B04E5A8E-7D4B-4CB3-8E28-3BC546312A6B}" srcOrd="2" destOrd="0" parTransId="{5F1EAAC8-C32F-485A-A04C-2468D412DC58}" sibTransId="{FBC3F03C-3AA1-4A6A-BD65-820847AA28AA}"/>
    <dgm:cxn modelId="{73771383-9ABB-42DF-870E-54725F4FE917}" type="presOf" srcId="{23D3ECDB-7A77-47FB-A8EF-4A98596C1810}" destId="{9682EFB8-FC5F-4E61-AE7D-3F582C25D14B}" srcOrd="0" destOrd="0" presId="urn:microsoft.com/office/officeart/2005/8/layout/process2"/>
    <dgm:cxn modelId="{A87BCAD1-B3A5-4FEE-BDFB-0E15477A9D55}" srcId="{BEA28F26-EAE4-486B-A58A-86273A7D716E}" destId="{23D3ECDB-7A77-47FB-A8EF-4A98596C1810}" srcOrd="1" destOrd="0" parTransId="{9A796A4D-2E63-428C-9E30-36AA3A625F53}" sibTransId="{7177E9EE-FF20-414E-B8DA-D530AB2E4C5E}"/>
    <dgm:cxn modelId="{B7E731D4-341D-4E49-BE9A-AA9FEC4F7AD7}" type="presOf" srcId="{841D9760-4B99-45EC-B551-F89F4964C9CA}" destId="{78A1B292-19DD-4BE3-9761-D8BD010B1DD2}" srcOrd="0" destOrd="0" presId="urn:microsoft.com/office/officeart/2005/8/layout/process2"/>
    <dgm:cxn modelId="{FFA8E588-B268-4CE3-99E6-DFDD6E51AFB3}" type="presOf" srcId="{841D9760-4B99-45EC-B551-F89F4964C9CA}" destId="{AA0D984B-F2C9-4E77-9106-862E1F296AB9}" srcOrd="1" destOrd="0" presId="urn:microsoft.com/office/officeart/2005/8/layout/process2"/>
    <dgm:cxn modelId="{3B366211-4711-4453-A34D-EE520A83400F}" type="presOf" srcId="{B04E5A8E-7D4B-4CB3-8E28-3BC546312A6B}" destId="{BEE1FC37-2450-4C09-91B0-B7D77397A082}" srcOrd="0" destOrd="0" presId="urn:microsoft.com/office/officeart/2005/8/layout/process2"/>
    <dgm:cxn modelId="{195469B8-0B0F-4B49-8967-CBDE7F49C0BF}" type="presParOf" srcId="{5F1238F7-B428-4A1E-956D-8987CC7E79DF}" destId="{B3BEB70B-8D78-4BF5-A1E9-BC3178721EC7}" srcOrd="0" destOrd="0" presId="urn:microsoft.com/office/officeart/2005/8/layout/process2"/>
    <dgm:cxn modelId="{C58DC007-BDF9-41B3-9BF9-A1C7F71F2173}" type="presParOf" srcId="{5F1238F7-B428-4A1E-956D-8987CC7E79DF}" destId="{78A1B292-19DD-4BE3-9761-D8BD010B1DD2}" srcOrd="1" destOrd="0" presId="urn:microsoft.com/office/officeart/2005/8/layout/process2"/>
    <dgm:cxn modelId="{5AB4F783-2020-48D7-A0B8-59D44FD61DE9}" type="presParOf" srcId="{78A1B292-19DD-4BE3-9761-D8BD010B1DD2}" destId="{AA0D984B-F2C9-4E77-9106-862E1F296AB9}" srcOrd="0" destOrd="0" presId="urn:microsoft.com/office/officeart/2005/8/layout/process2"/>
    <dgm:cxn modelId="{3876AFF4-3616-49FE-86B7-5DBE26EEB111}" type="presParOf" srcId="{5F1238F7-B428-4A1E-956D-8987CC7E79DF}" destId="{9682EFB8-FC5F-4E61-AE7D-3F582C25D14B}" srcOrd="2" destOrd="0" presId="urn:microsoft.com/office/officeart/2005/8/layout/process2"/>
    <dgm:cxn modelId="{182FE571-EF85-4C04-8060-619670326D8D}" type="presParOf" srcId="{5F1238F7-B428-4A1E-956D-8987CC7E79DF}" destId="{69964CD6-8C60-467B-8A4E-F8938FF19AE0}" srcOrd="3" destOrd="0" presId="urn:microsoft.com/office/officeart/2005/8/layout/process2"/>
    <dgm:cxn modelId="{34A7C870-0042-4865-835D-3E899A3E84CB}" type="presParOf" srcId="{69964CD6-8C60-467B-8A4E-F8938FF19AE0}" destId="{CEADAFD8-0637-45DC-8484-F904BE6FE929}" srcOrd="0" destOrd="0" presId="urn:microsoft.com/office/officeart/2005/8/layout/process2"/>
    <dgm:cxn modelId="{4ADCD83A-8523-4822-BDAE-E7C4D2899449}" type="presParOf" srcId="{5F1238F7-B428-4A1E-956D-8987CC7E79DF}" destId="{BEE1FC37-2450-4C09-91B0-B7D77397A082}"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28F26-EAE4-486B-A58A-86273A7D716E}" type="doc">
      <dgm:prSet loTypeId="urn:microsoft.com/office/officeart/2005/8/layout/process2" loCatId="process" qsTypeId="urn:microsoft.com/office/officeart/2005/8/quickstyle/simple1" qsCatId="simple" csTypeId="urn:microsoft.com/office/officeart/2005/8/colors/accent1_2" csCatId="accent1" phldr="1"/>
      <dgm:spPr/>
    </dgm:pt>
    <dgm:pt modelId="{9E2EBB5B-CBB5-4DE5-A7C1-968390B35F0E}">
      <dgm:prSet phldrT="[Text]" custT="1"/>
      <dgm:spPr/>
      <dgm:t>
        <a:bodyPr/>
        <a:lstStyle/>
        <a:p>
          <a:r>
            <a:rPr lang="en-US" sz="2500" dirty="0" smtClean="0"/>
            <a:t>established 1947</a:t>
          </a:r>
          <a:endParaRPr lang="en-US" sz="2500" dirty="0"/>
        </a:p>
      </dgm:t>
    </dgm:pt>
    <dgm:pt modelId="{8A16FB9F-3AE3-4AA8-A901-54D54A7BEAD3}" type="parTrans" cxnId="{BC947148-8971-4B3F-9876-E0B90445C0D4}">
      <dgm:prSet/>
      <dgm:spPr/>
      <dgm:t>
        <a:bodyPr/>
        <a:lstStyle/>
        <a:p>
          <a:endParaRPr lang="en-US"/>
        </a:p>
      </dgm:t>
    </dgm:pt>
    <dgm:pt modelId="{841D9760-4B99-45EC-B551-F89F4964C9CA}" type="sibTrans" cxnId="{BC947148-8971-4B3F-9876-E0B90445C0D4}">
      <dgm:prSet/>
      <dgm:spPr/>
      <dgm:t>
        <a:bodyPr/>
        <a:lstStyle/>
        <a:p>
          <a:endParaRPr lang="en-US"/>
        </a:p>
      </dgm:t>
    </dgm:pt>
    <dgm:pt modelId="{23D3ECDB-7A77-47FB-A8EF-4A98596C1810}">
      <dgm:prSet phldrT="[Text]"/>
      <dgm:spPr/>
      <dgm:t>
        <a:bodyPr/>
        <a:lstStyle/>
        <a:p>
          <a:r>
            <a:rPr lang="en-US" b="1" dirty="0" smtClean="0"/>
            <a:t>C.G. Jung Institute - </a:t>
          </a:r>
          <a:r>
            <a:rPr lang="en-US" b="1" dirty="0" err="1" smtClean="0"/>
            <a:t>Kusnacht</a:t>
          </a:r>
          <a:endParaRPr lang="en-US" b="1" dirty="0" smtClean="0"/>
        </a:p>
        <a:p>
          <a:r>
            <a:rPr lang="en-US" dirty="0" smtClean="0"/>
            <a:t>Zurich School</a:t>
          </a:r>
          <a:endParaRPr lang="en-US" dirty="0"/>
        </a:p>
      </dgm:t>
    </dgm:pt>
    <dgm:pt modelId="{9A796A4D-2E63-428C-9E30-36AA3A625F53}" type="parTrans" cxnId="{A87BCAD1-B3A5-4FEE-BDFB-0E15477A9D55}">
      <dgm:prSet/>
      <dgm:spPr/>
      <dgm:t>
        <a:bodyPr/>
        <a:lstStyle/>
        <a:p>
          <a:endParaRPr lang="en-US"/>
        </a:p>
      </dgm:t>
    </dgm:pt>
    <dgm:pt modelId="{7177E9EE-FF20-414E-B8DA-D530AB2E4C5E}" type="sibTrans" cxnId="{A87BCAD1-B3A5-4FEE-BDFB-0E15477A9D55}">
      <dgm:prSet/>
      <dgm:spPr/>
      <dgm:t>
        <a:bodyPr/>
        <a:lstStyle/>
        <a:p>
          <a:endParaRPr lang="en-US"/>
        </a:p>
      </dgm:t>
    </dgm:pt>
    <dgm:pt modelId="{B04E5A8E-7D4B-4CB3-8E28-3BC546312A6B}">
      <dgm:prSet phldrT="[Text]" custT="1"/>
      <dgm:spPr/>
      <dgm:t>
        <a:bodyPr/>
        <a:lstStyle/>
        <a:p>
          <a:r>
            <a:rPr lang="en-US" sz="2500" dirty="0" smtClean="0"/>
            <a:t>Classical</a:t>
          </a:r>
        </a:p>
        <a:p>
          <a:r>
            <a:rPr lang="en-US" sz="2500" dirty="0" smtClean="0"/>
            <a:t>Jungians</a:t>
          </a:r>
          <a:endParaRPr lang="en-US" sz="2500" dirty="0"/>
        </a:p>
      </dgm:t>
    </dgm:pt>
    <dgm:pt modelId="{5F1EAAC8-C32F-485A-A04C-2468D412DC58}" type="parTrans" cxnId="{A5301691-A3EF-4BBC-AD88-ADB85A2723D0}">
      <dgm:prSet/>
      <dgm:spPr/>
      <dgm:t>
        <a:bodyPr/>
        <a:lstStyle/>
        <a:p>
          <a:endParaRPr lang="en-US"/>
        </a:p>
      </dgm:t>
    </dgm:pt>
    <dgm:pt modelId="{FBC3F03C-3AA1-4A6A-BD65-820847AA28AA}" type="sibTrans" cxnId="{A5301691-A3EF-4BBC-AD88-ADB85A2723D0}">
      <dgm:prSet/>
      <dgm:spPr/>
      <dgm:t>
        <a:bodyPr/>
        <a:lstStyle/>
        <a:p>
          <a:endParaRPr lang="en-US"/>
        </a:p>
      </dgm:t>
    </dgm:pt>
    <dgm:pt modelId="{5F1238F7-B428-4A1E-956D-8987CC7E79DF}" type="pres">
      <dgm:prSet presAssocID="{BEA28F26-EAE4-486B-A58A-86273A7D716E}" presName="linearFlow" presStyleCnt="0">
        <dgm:presLayoutVars>
          <dgm:resizeHandles val="exact"/>
        </dgm:presLayoutVars>
      </dgm:prSet>
      <dgm:spPr/>
    </dgm:pt>
    <dgm:pt modelId="{B3BEB70B-8D78-4BF5-A1E9-BC3178721EC7}" type="pres">
      <dgm:prSet presAssocID="{9E2EBB5B-CBB5-4DE5-A7C1-968390B35F0E}" presName="node" presStyleLbl="node1" presStyleIdx="0" presStyleCnt="3" custScaleY="40294">
        <dgm:presLayoutVars>
          <dgm:bulletEnabled val="1"/>
        </dgm:presLayoutVars>
      </dgm:prSet>
      <dgm:spPr/>
      <dgm:t>
        <a:bodyPr/>
        <a:lstStyle/>
        <a:p>
          <a:endParaRPr lang="en-US"/>
        </a:p>
      </dgm:t>
    </dgm:pt>
    <dgm:pt modelId="{78A1B292-19DD-4BE3-9761-D8BD010B1DD2}" type="pres">
      <dgm:prSet presAssocID="{841D9760-4B99-45EC-B551-F89F4964C9CA}" presName="sibTrans" presStyleLbl="sibTrans2D1" presStyleIdx="0" presStyleCnt="2"/>
      <dgm:spPr/>
      <dgm:t>
        <a:bodyPr/>
        <a:lstStyle/>
        <a:p>
          <a:endParaRPr lang="en-US"/>
        </a:p>
      </dgm:t>
    </dgm:pt>
    <dgm:pt modelId="{AA0D984B-F2C9-4E77-9106-862E1F296AB9}" type="pres">
      <dgm:prSet presAssocID="{841D9760-4B99-45EC-B551-F89F4964C9CA}" presName="connectorText" presStyleLbl="sibTrans2D1" presStyleIdx="0" presStyleCnt="2"/>
      <dgm:spPr/>
      <dgm:t>
        <a:bodyPr/>
        <a:lstStyle/>
        <a:p>
          <a:endParaRPr lang="en-US"/>
        </a:p>
      </dgm:t>
    </dgm:pt>
    <dgm:pt modelId="{9682EFB8-FC5F-4E61-AE7D-3F582C25D14B}" type="pres">
      <dgm:prSet presAssocID="{23D3ECDB-7A77-47FB-A8EF-4A98596C1810}" presName="node" presStyleLbl="node1" presStyleIdx="1" presStyleCnt="3">
        <dgm:presLayoutVars>
          <dgm:bulletEnabled val="1"/>
        </dgm:presLayoutVars>
      </dgm:prSet>
      <dgm:spPr/>
      <dgm:t>
        <a:bodyPr/>
        <a:lstStyle/>
        <a:p>
          <a:endParaRPr lang="en-US"/>
        </a:p>
      </dgm:t>
    </dgm:pt>
    <dgm:pt modelId="{69964CD6-8C60-467B-8A4E-F8938FF19AE0}" type="pres">
      <dgm:prSet presAssocID="{7177E9EE-FF20-414E-B8DA-D530AB2E4C5E}" presName="sibTrans" presStyleLbl="sibTrans2D1" presStyleIdx="1" presStyleCnt="2"/>
      <dgm:spPr/>
      <dgm:t>
        <a:bodyPr/>
        <a:lstStyle/>
        <a:p>
          <a:endParaRPr lang="en-US"/>
        </a:p>
      </dgm:t>
    </dgm:pt>
    <dgm:pt modelId="{CEADAFD8-0637-45DC-8484-F904BE6FE929}" type="pres">
      <dgm:prSet presAssocID="{7177E9EE-FF20-414E-B8DA-D530AB2E4C5E}" presName="connectorText" presStyleLbl="sibTrans2D1" presStyleIdx="1" presStyleCnt="2"/>
      <dgm:spPr/>
      <dgm:t>
        <a:bodyPr/>
        <a:lstStyle/>
        <a:p>
          <a:endParaRPr lang="en-US"/>
        </a:p>
      </dgm:t>
    </dgm:pt>
    <dgm:pt modelId="{BEE1FC37-2450-4C09-91B0-B7D77397A082}" type="pres">
      <dgm:prSet presAssocID="{B04E5A8E-7D4B-4CB3-8E28-3BC546312A6B}" presName="node" presStyleLbl="node1" presStyleIdx="2" presStyleCnt="3">
        <dgm:presLayoutVars>
          <dgm:bulletEnabled val="1"/>
        </dgm:presLayoutVars>
      </dgm:prSet>
      <dgm:spPr/>
      <dgm:t>
        <a:bodyPr/>
        <a:lstStyle/>
        <a:p>
          <a:endParaRPr lang="en-US"/>
        </a:p>
      </dgm:t>
    </dgm:pt>
  </dgm:ptLst>
  <dgm:cxnLst>
    <dgm:cxn modelId="{93EEF468-6F9F-4E61-AD0A-DC1E7A143DAC}" type="presOf" srcId="{841D9760-4B99-45EC-B551-F89F4964C9CA}" destId="{AA0D984B-F2C9-4E77-9106-862E1F296AB9}" srcOrd="1" destOrd="0" presId="urn:microsoft.com/office/officeart/2005/8/layout/process2"/>
    <dgm:cxn modelId="{779F3BDE-7CCA-40FC-9B02-01926F8850BD}" type="presOf" srcId="{7177E9EE-FF20-414E-B8DA-D530AB2E4C5E}" destId="{69964CD6-8C60-467B-8A4E-F8938FF19AE0}" srcOrd="0" destOrd="0" presId="urn:microsoft.com/office/officeart/2005/8/layout/process2"/>
    <dgm:cxn modelId="{5D6BA540-9CF4-404B-BA79-97487CD9BDC5}" type="presOf" srcId="{23D3ECDB-7A77-47FB-A8EF-4A98596C1810}" destId="{9682EFB8-FC5F-4E61-AE7D-3F582C25D14B}" srcOrd="0" destOrd="0" presId="urn:microsoft.com/office/officeart/2005/8/layout/process2"/>
    <dgm:cxn modelId="{BC947148-8971-4B3F-9876-E0B90445C0D4}" srcId="{BEA28F26-EAE4-486B-A58A-86273A7D716E}" destId="{9E2EBB5B-CBB5-4DE5-A7C1-968390B35F0E}" srcOrd="0" destOrd="0" parTransId="{8A16FB9F-3AE3-4AA8-A901-54D54A7BEAD3}" sibTransId="{841D9760-4B99-45EC-B551-F89F4964C9CA}"/>
    <dgm:cxn modelId="{CA8BBACB-CFFD-40D9-ACBD-541637CA8024}" type="presOf" srcId="{7177E9EE-FF20-414E-B8DA-D530AB2E4C5E}" destId="{CEADAFD8-0637-45DC-8484-F904BE6FE929}" srcOrd="1" destOrd="0" presId="urn:microsoft.com/office/officeart/2005/8/layout/process2"/>
    <dgm:cxn modelId="{A5301691-A3EF-4BBC-AD88-ADB85A2723D0}" srcId="{BEA28F26-EAE4-486B-A58A-86273A7D716E}" destId="{B04E5A8E-7D4B-4CB3-8E28-3BC546312A6B}" srcOrd="2" destOrd="0" parTransId="{5F1EAAC8-C32F-485A-A04C-2468D412DC58}" sibTransId="{FBC3F03C-3AA1-4A6A-BD65-820847AA28AA}"/>
    <dgm:cxn modelId="{178D7FB7-A7F6-46A8-99B8-8D18B928B719}" type="presOf" srcId="{BEA28F26-EAE4-486B-A58A-86273A7D716E}" destId="{5F1238F7-B428-4A1E-956D-8987CC7E79DF}" srcOrd="0" destOrd="0" presId="urn:microsoft.com/office/officeart/2005/8/layout/process2"/>
    <dgm:cxn modelId="{69479B4F-C870-46EF-BC49-890D8DA4CB42}" type="presOf" srcId="{9E2EBB5B-CBB5-4DE5-A7C1-968390B35F0E}" destId="{B3BEB70B-8D78-4BF5-A1E9-BC3178721EC7}" srcOrd="0" destOrd="0" presId="urn:microsoft.com/office/officeart/2005/8/layout/process2"/>
    <dgm:cxn modelId="{F55D5AE6-68E5-4838-9339-A46A0B031ECD}" type="presOf" srcId="{841D9760-4B99-45EC-B551-F89F4964C9CA}" destId="{78A1B292-19DD-4BE3-9761-D8BD010B1DD2}" srcOrd="0" destOrd="0" presId="urn:microsoft.com/office/officeart/2005/8/layout/process2"/>
    <dgm:cxn modelId="{A87BCAD1-B3A5-4FEE-BDFB-0E15477A9D55}" srcId="{BEA28F26-EAE4-486B-A58A-86273A7D716E}" destId="{23D3ECDB-7A77-47FB-A8EF-4A98596C1810}" srcOrd="1" destOrd="0" parTransId="{9A796A4D-2E63-428C-9E30-36AA3A625F53}" sibTransId="{7177E9EE-FF20-414E-B8DA-D530AB2E4C5E}"/>
    <dgm:cxn modelId="{FD9FB7CA-FE9D-48CD-BA35-49772D1466CA}" type="presOf" srcId="{B04E5A8E-7D4B-4CB3-8E28-3BC546312A6B}" destId="{BEE1FC37-2450-4C09-91B0-B7D77397A082}" srcOrd="0" destOrd="0" presId="urn:microsoft.com/office/officeart/2005/8/layout/process2"/>
    <dgm:cxn modelId="{9EDD9C28-3536-4778-8604-DD539F494581}" type="presParOf" srcId="{5F1238F7-B428-4A1E-956D-8987CC7E79DF}" destId="{B3BEB70B-8D78-4BF5-A1E9-BC3178721EC7}" srcOrd="0" destOrd="0" presId="urn:microsoft.com/office/officeart/2005/8/layout/process2"/>
    <dgm:cxn modelId="{0E314124-BF50-4E28-A856-44FC15643D6D}" type="presParOf" srcId="{5F1238F7-B428-4A1E-956D-8987CC7E79DF}" destId="{78A1B292-19DD-4BE3-9761-D8BD010B1DD2}" srcOrd="1" destOrd="0" presId="urn:microsoft.com/office/officeart/2005/8/layout/process2"/>
    <dgm:cxn modelId="{5449BA79-CA3C-4789-B10E-CF4501C3E94E}" type="presParOf" srcId="{78A1B292-19DD-4BE3-9761-D8BD010B1DD2}" destId="{AA0D984B-F2C9-4E77-9106-862E1F296AB9}" srcOrd="0" destOrd="0" presId="urn:microsoft.com/office/officeart/2005/8/layout/process2"/>
    <dgm:cxn modelId="{D0B404B7-247D-408A-B413-A76C310727D3}" type="presParOf" srcId="{5F1238F7-B428-4A1E-956D-8987CC7E79DF}" destId="{9682EFB8-FC5F-4E61-AE7D-3F582C25D14B}" srcOrd="2" destOrd="0" presId="urn:microsoft.com/office/officeart/2005/8/layout/process2"/>
    <dgm:cxn modelId="{9FD6948F-6FD0-4675-892B-83C419744AA4}" type="presParOf" srcId="{5F1238F7-B428-4A1E-956D-8987CC7E79DF}" destId="{69964CD6-8C60-467B-8A4E-F8938FF19AE0}" srcOrd="3" destOrd="0" presId="urn:microsoft.com/office/officeart/2005/8/layout/process2"/>
    <dgm:cxn modelId="{2ECB1833-AED2-4291-BEC4-520FE8E2824C}" type="presParOf" srcId="{69964CD6-8C60-467B-8A4E-F8938FF19AE0}" destId="{CEADAFD8-0637-45DC-8484-F904BE6FE929}" srcOrd="0" destOrd="0" presId="urn:microsoft.com/office/officeart/2005/8/layout/process2"/>
    <dgm:cxn modelId="{9F470368-8369-45A6-A1F0-8234E7E0AB64}" type="presParOf" srcId="{5F1238F7-B428-4A1E-956D-8987CC7E79DF}" destId="{BEE1FC37-2450-4C09-91B0-B7D77397A082}" srcOrd="4" destOrd="0" presId="urn:microsoft.com/office/officeart/2005/8/layout/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C5DFE-6EB7-4E10-B45D-3B2931DE5238}" type="doc">
      <dgm:prSet loTypeId="urn:microsoft.com/office/officeart/2005/8/layout/cycle2" loCatId="cycle" qsTypeId="urn:microsoft.com/office/officeart/2005/8/quickstyle/3d2" qsCatId="3D" csTypeId="urn:microsoft.com/office/officeart/2005/8/colors/accent1_2" csCatId="accent1" phldr="1"/>
      <dgm:spPr/>
      <dgm:t>
        <a:bodyPr/>
        <a:lstStyle/>
        <a:p>
          <a:endParaRPr lang="en-US"/>
        </a:p>
      </dgm:t>
    </dgm:pt>
    <dgm:pt modelId="{068CCE12-0397-476C-9427-C40D1D724530}">
      <dgm:prSet phldrT="[Text]" custT="1"/>
      <dgm:spPr/>
      <dgm:t>
        <a:bodyPr/>
        <a:lstStyle/>
        <a:p>
          <a:r>
            <a:rPr lang="en-US" sz="1500" dirty="0" smtClean="0"/>
            <a:t>Analytic Frame</a:t>
          </a:r>
          <a:endParaRPr lang="en-US" sz="1500" dirty="0"/>
        </a:p>
      </dgm:t>
    </dgm:pt>
    <dgm:pt modelId="{090A3695-0CF1-46BF-9C13-091139E2D7B0}" type="parTrans" cxnId="{BCAC1216-C4F1-4C02-91AD-8DE8FEB76070}">
      <dgm:prSet/>
      <dgm:spPr/>
      <dgm:t>
        <a:bodyPr/>
        <a:lstStyle/>
        <a:p>
          <a:endParaRPr lang="en-US"/>
        </a:p>
      </dgm:t>
    </dgm:pt>
    <dgm:pt modelId="{2C2BF418-5206-471D-89B0-DB9D55413F3C}" type="sibTrans" cxnId="{BCAC1216-C4F1-4C02-91AD-8DE8FEB76070}">
      <dgm:prSet/>
      <dgm:spPr/>
      <dgm:t>
        <a:bodyPr/>
        <a:lstStyle/>
        <a:p>
          <a:endParaRPr lang="en-US"/>
        </a:p>
      </dgm:t>
    </dgm:pt>
    <dgm:pt modelId="{EFD0AD7B-BA2F-46FC-8D97-3E4F75D6AD6D}">
      <dgm:prSet phldrT="[Text]" custT="1"/>
      <dgm:spPr/>
      <dgm:t>
        <a:bodyPr/>
        <a:lstStyle/>
        <a:p>
          <a:r>
            <a:rPr lang="en-US" sz="1500" dirty="0" smtClean="0"/>
            <a:t>Interpretation</a:t>
          </a:r>
          <a:endParaRPr lang="en-US" sz="1500" dirty="0"/>
        </a:p>
      </dgm:t>
    </dgm:pt>
    <dgm:pt modelId="{E0F33441-B8F4-4234-877B-CC40A49CBE4D}" type="parTrans" cxnId="{6A90647E-6442-477D-9A38-19E9E9D8EC92}">
      <dgm:prSet/>
      <dgm:spPr/>
      <dgm:t>
        <a:bodyPr/>
        <a:lstStyle/>
        <a:p>
          <a:endParaRPr lang="en-US"/>
        </a:p>
      </dgm:t>
    </dgm:pt>
    <dgm:pt modelId="{75A1F545-A855-4A18-BD94-59A8101BD3C2}" type="sibTrans" cxnId="{6A90647E-6442-477D-9A38-19E9E9D8EC92}">
      <dgm:prSet/>
      <dgm:spPr/>
      <dgm:t>
        <a:bodyPr/>
        <a:lstStyle/>
        <a:p>
          <a:endParaRPr lang="en-US"/>
        </a:p>
      </dgm:t>
    </dgm:pt>
    <dgm:pt modelId="{E3F4201D-A65E-40B6-960D-FDBFA93DCA36}">
      <dgm:prSet phldrT="[Text]" custT="1"/>
      <dgm:spPr/>
      <dgm:t>
        <a:bodyPr/>
        <a:lstStyle/>
        <a:p>
          <a:r>
            <a:rPr lang="en-US" sz="1500" dirty="0" smtClean="0"/>
            <a:t>Dream</a:t>
          </a:r>
        </a:p>
        <a:p>
          <a:r>
            <a:rPr lang="en-US" sz="1500" dirty="0" smtClean="0"/>
            <a:t>Interpretation</a:t>
          </a:r>
          <a:endParaRPr lang="en-US" sz="1500" dirty="0"/>
        </a:p>
      </dgm:t>
    </dgm:pt>
    <dgm:pt modelId="{659DEAC9-C767-4873-B263-C9A04B000449}" type="parTrans" cxnId="{38BB890E-2F24-41E7-9A78-51103DE7AF27}">
      <dgm:prSet/>
      <dgm:spPr/>
      <dgm:t>
        <a:bodyPr/>
        <a:lstStyle/>
        <a:p>
          <a:endParaRPr lang="en-US"/>
        </a:p>
      </dgm:t>
    </dgm:pt>
    <dgm:pt modelId="{B65B354C-9702-40A6-AC2A-462C88210C23}" type="sibTrans" cxnId="{38BB890E-2F24-41E7-9A78-51103DE7AF27}">
      <dgm:prSet/>
      <dgm:spPr/>
      <dgm:t>
        <a:bodyPr/>
        <a:lstStyle/>
        <a:p>
          <a:endParaRPr lang="en-US"/>
        </a:p>
      </dgm:t>
    </dgm:pt>
    <dgm:pt modelId="{B69961C5-8340-48E8-B9EA-FDD2CCFFDB70}">
      <dgm:prSet phldrT="[Text]" custT="1"/>
      <dgm:spPr/>
      <dgm:t>
        <a:bodyPr/>
        <a:lstStyle/>
        <a:p>
          <a:r>
            <a:rPr lang="en-US" sz="1500" dirty="0" smtClean="0"/>
            <a:t>Transference -</a:t>
          </a:r>
        </a:p>
        <a:p>
          <a:r>
            <a:rPr lang="en-US" sz="1500" dirty="0" err="1" smtClean="0"/>
            <a:t>Countertrans</a:t>
          </a:r>
          <a:r>
            <a:rPr lang="en-US" sz="1500" dirty="0" smtClean="0"/>
            <a:t>.</a:t>
          </a:r>
        </a:p>
        <a:p>
          <a:r>
            <a:rPr lang="en-US" sz="1500" dirty="0" smtClean="0"/>
            <a:t>Matrix</a:t>
          </a:r>
          <a:endParaRPr lang="en-US" sz="1500" dirty="0"/>
        </a:p>
      </dgm:t>
    </dgm:pt>
    <dgm:pt modelId="{F33D0772-6879-414A-BA00-18BA12E85472}" type="parTrans" cxnId="{1B5C003A-BDFA-4AA8-B34E-40013F2DF523}">
      <dgm:prSet/>
      <dgm:spPr/>
      <dgm:t>
        <a:bodyPr/>
        <a:lstStyle/>
        <a:p>
          <a:endParaRPr lang="en-US"/>
        </a:p>
      </dgm:t>
    </dgm:pt>
    <dgm:pt modelId="{A8A87D6F-8ED7-498E-8027-07A3FFEB68A0}" type="sibTrans" cxnId="{1B5C003A-BDFA-4AA8-B34E-40013F2DF523}">
      <dgm:prSet/>
      <dgm:spPr/>
      <dgm:t>
        <a:bodyPr/>
        <a:lstStyle/>
        <a:p>
          <a:endParaRPr lang="en-US"/>
        </a:p>
      </dgm:t>
    </dgm:pt>
    <dgm:pt modelId="{4691FF9C-B7D6-430F-A22E-E930A54BE07C}">
      <dgm:prSet phldrT="[Text]" custT="1"/>
      <dgm:spPr/>
      <dgm:t>
        <a:bodyPr/>
        <a:lstStyle/>
        <a:p>
          <a:r>
            <a:rPr lang="en-US" sz="1500" dirty="0" smtClean="0"/>
            <a:t>Defense and Resistance</a:t>
          </a:r>
          <a:endParaRPr lang="en-US" sz="1500" dirty="0"/>
        </a:p>
      </dgm:t>
    </dgm:pt>
    <dgm:pt modelId="{6D699DAE-9842-4376-BD8E-5E014000FB15}" type="parTrans" cxnId="{2EDF9D72-7150-442F-B7C5-F6B91F13145F}">
      <dgm:prSet/>
      <dgm:spPr/>
      <dgm:t>
        <a:bodyPr/>
        <a:lstStyle/>
        <a:p>
          <a:endParaRPr lang="en-US"/>
        </a:p>
      </dgm:t>
    </dgm:pt>
    <dgm:pt modelId="{05C46D2A-7E23-429D-B328-13A9313F85DF}" type="sibTrans" cxnId="{2EDF9D72-7150-442F-B7C5-F6B91F13145F}">
      <dgm:prSet/>
      <dgm:spPr/>
      <dgm:t>
        <a:bodyPr/>
        <a:lstStyle/>
        <a:p>
          <a:endParaRPr lang="en-US"/>
        </a:p>
      </dgm:t>
    </dgm:pt>
    <dgm:pt modelId="{6BC82B0A-9A7B-4D57-8CE2-9A2629E9E738}" type="pres">
      <dgm:prSet presAssocID="{71FC5DFE-6EB7-4E10-B45D-3B2931DE5238}" presName="cycle" presStyleCnt="0">
        <dgm:presLayoutVars>
          <dgm:dir/>
          <dgm:resizeHandles val="exact"/>
        </dgm:presLayoutVars>
      </dgm:prSet>
      <dgm:spPr/>
      <dgm:t>
        <a:bodyPr/>
        <a:lstStyle/>
        <a:p>
          <a:endParaRPr lang="en-US"/>
        </a:p>
      </dgm:t>
    </dgm:pt>
    <dgm:pt modelId="{C7F42427-9568-4FD8-8407-9AA73C9C31D8}" type="pres">
      <dgm:prSet presAssocID="{068CCE12-0397-476C-9427-C40D1D724530}" presName="node" presStyleLbl="node1" presStyleIdx="0" presStyleCnt="5">
        <dgm:presLayoutVars>
          <dgm:bulletEnabled val="1"/>
        </dgm:presLayoutVars>
      </dgm:prSet>
      <dgm:spPr/>
      <dgm:t>
        <a:bodyPr/>
        <a:lstStyle/>
        <a:p>
          <a:endParaRPr lang="en-US"/>
        </a:p>
      </dgm:t>
    </dgm:pt>
    <dgm:pt modelId="{A0ED4B39-AB72-4E0A-AAC8-124D6B1825E6}" type="pres">
      <dgm:prSet presAssocID="{2C2BF418-5206-471D-89B0-DB9D55413F3C}" presName="sibTrans" presStyleLbl="sibTrans2D1" presStyleIdx="0" presStyleCnt="5"/>
      <dgm:spPr/>
      <dgm:t>
        <a:bodyPr/>
        <a:lstStyle/>
        <a:p>
          <a:endParaRPr lang="en-US"/>
        </a:p>
      </dgm:t>
    </dgm:pt>
    <dgm:pt modelId="{391CBA98-4402-4F43-90B7-DE355BED0F44}" type="pres">
      <dgm:prSet presAssocID="{2C2BF418-5206-471D-89B0-DB9D55413F3C}" presName="connectorText" presStyleLbl="sibTrans2D1" presStyleIdx="0" presStyleCnt="5"/>
      <dgm:spPr/>
      <dgm:t>
        <a:bodyPr/>
        <a:lstStyle/>
        <a:p>
          <a:endParaRPr lang="en-US"/>
        </a:p>
      </dgm:t>
    </dgm:pt>
    <dgm:pt modelId="{2576DB80-F001-4BBB-B8C2-B04E8FE69B51}" type="pres">
      <dgm:prSet presAssocID="{EFD0AD7B-BA2F-46FC-8D97-3E4F75D6AD6D}" presName="node" presStyleLbl="node1" presStyleIdx="1" presStyleCnt="5">
        <dgm:presLayoutVars>
          <dgm:bulletEnabled val="1"/>
        </dgm:presLayoutVars>
      </dgm:prSet>
      <dgm:spPr/>
      <dgm:t>
        <a:bodyPr/>
        <a:lstStyle/>
        <a:p>
          <a:endParaRPr lang="en-US"/>
        </a:p>
      </dgm:t>
    </dgm:pt>
    <dgm:pt modelId="{3FC37923-DD2D-4C1C-80BD-8B4744714C81}" type="pres">
      <dgm:prSet presAssocID="{75A1F545-A855-4A18-BD94-59A8101BD3C2}" presName="sibTrans" presStyleLbl="sibTrans2D1" presStyleIdx="1" presStyleCnt="5"/>
      <dgm:spPr/>
      <dgm:t>
        <a:bodyPr/>
        <a:lstStyle/>
        <a:p>
          <a:endParaRPr lang="en-US"/>
        </a:p>
      </dgm:t>
    </dgm:pt>
    <dgm:pt modelId="{BA08A723-C2D8-4813-875E-48D261C53BA9}" type="pres">
      <dgm:prSet presAssocID="{75A1F545-A855-4A18-BD94-59A8101BD3C2}" presName="connectorText" presStyleLbl="sibTrans2D1" presStyleIdx="1" presStyleCnt="5"/>
      <dgm:spPr/>
      <dgm:t>
        <a:bodyPr/>
        <a:lstStyle/>
        <a:p>
          <a:endParaRPr lang="en-US"/>
        </a:p>
      </dgm:t>
    </dgm:pt>
    <dgm:pt modelId="{9A5B03A3-C9A9-44B6-9D43-D19726D05004}" type="pres">
      <dgm:prSet presAssocID="{E3F4201D-A65E-40B6-960D-FDBFA93DCA36}" presName="node" presStyleLbl="node1" presStyleIdx="2" presStyleCnt="5">
        <dgm:presLayoutVars>
          <dgm:bulletEnabled val="1"/>
        </dgm:presLayoutVars>
      </dgm:prSet>
      <dgm:spPr/>
      <dgm:t>
        <a:bodyPr/>
        <a:lstStyle/>
        <a:p>
          <a:endParaRPr lang="en-US"/>
        </a:p>
      </dgm:t>
    </dgm:pt>
    <dgm:pt modelId="{D9695A70-1C87-4C22-B203-1CAC77B55A1C}" type="pres">
      <dgm:prSet presAssocID="{B65B354C-9702-40A6-AC2A-462C88210C23}" presName="sibTrans" presStyleLbl="sibTrans2D1" presStyleIdx="2" presStyleCnt="5"/>
      <dgm:spPr/>
      <dgm:t>
        <a:bodyPr/>
        <a:lstStyle/>
        <a:p>
          <a:endParaRPr lang="en-US"/>
        </a:p>
      </dgm:t>
    </dgm:pt>
    <dgm:pt modelId="{7B7558E6-53D8-4E0D-9729-A1573B1763D6}" type="pres">
      <dgm:prSet presAssocID="{B65B354C-9702-40A6-AC2A-462C88210C23}" presName="connectorText" presStyleLbl="sibTrans2D1" presStyleIdx="2" presStyleCnt="5"/>
      <dgm:spPr/>
      <dgm:t>
        <a:bodyPr/>
        <a:lstStyle/>
        <a:p>
          <a:endParaRPr lang="en-US"/>
        </a:p>
      </dgm:t>
    </dgm:pt>
    <dgm:pt modelId="{43AAFB9F-2D53-4C53-8DED-3D72D99B8276}" type="pres">
      <dgm:prSet presAssocID="{B69961C5-8340-48E8-B9EA-FDD2CCFFDB70}" presName="node" presStyleLbl="node1" presStyleIdx="3" presStyleCnt="5">
        <dgm:presLayoutVars>
          <dgm:bulletEnabled val="1"/>
        </dgm:presLayoutVars>
      </dgm:prSet>
      <dgm:spPr/>
      <dgm:t>
        <a:bodyPr/>
        <a:lstStyle/>
        <a:p>
          <a:endParaRPr lang="en-US"/>
        </a:p>
      </dgm:t>
    </dgm:pt>
    <dgm:pt modelId="{EBBEA0C3-2CB9-4D7C-87B9-E507CB601146}" type="pres">
      <dgm:prSet presAssocID="{A8A87D6F-8ED7-498E-8027-07A3FFEB68A0}" presName="sibTrans" presStyleLbl="sibTrans2D1" presStyleIdx="3" presStyleCnt="5"/>
      <dgm:spPr/>
      <dgm:t>
        <a:bodyPr/>
        <a:lstStyle/>
        <a:p>
          <a:endParaRPr lang="en-US"/>
        </a:p>
      </dgm:t>
    </dgm:pt>
    <dgm:pt modelId="{C279D3BC-816C-4011-BB73-075502DE4B7B}" type="pres">
      <dgm:prSet presAssocID="{A8A87D6F-8ED7-498E-8027-07A3FFEB68A0}" presName="connectorText" presStyleLbl="sibTrans2D1" presStyleIdx="3" presStyleCnt="5"/>
      <dgm:spPr/>
      <dgm:t>
        <a:bodyPr/>
        <a:lstStyle/>
        <a:p>
          <a:endParaRPr lang="en-US"/>
        </a:p>
      </dgm:t>
    </dgm:pt>
    <dgm:pt modelId="{217AF156-6B93-415A-8D61-753727734916}" type="pres">
      <dgm:prSet presAssocID="{4691FF9C-B7D6-430F-A22E-E930A54BE07C}" presName="node" presStyleLbl="node1" presStyleIdx="4" presStyleCnt="5">
        <dgm:presLayoutVars>
          <dgm:bulletEnabled val="1"/>
        </dgm:presLayoutVars>
      </dgm:prSet>
      <dgm:spPr/>
      <dgm:t>
        <a:bodyPr/>
        <a:lstStyle/>
        <a:p>
          <a:endParaRPr lang="en-US"/>
        </a:p>
      </dgm:t>
    </dgm:pt>
    <dgm:pt modelId="{8596A1EA-B642-4932-A47B-D6256F6A013D}" type="pres">
      <dgm:prSet presAssocID="{05C46D2A-7E23-429D-B328-13A9313F85DF}" presName="sibTrans" presStyleLbl="sibTrans2D1" presStyleIdx="4" presStyleCnt="5"/>
      <dgm:spPr/>
      <dgm:t>
        <a:bodyPr/>
        <a:lstStyle/>
        <a:p>
          <a:endParaRPr lang="en-US"/>
        </a:p>
      </dgm:t>
    </dgm:pt>
    <dgm:pt modelId="{C0FC8F3D-9910-4556-B563-9618185EF775}" type="pres">
      <dgm:prSet presAssocID="{05C46D2A-7E23-429D-B328-13A9313F85DF}" presName="connectorText" presStyleLbl="sibTrans2D1" presStyleIdx="4" presStyleCnt="5"/>
      <dgm:spPr/>
      <dgm:t>
        <a:bodyPr/>
        <a:lstStyle/>
        <a:p>
          <a:endParaRPr lang="en-US"/>
        </a:p>
      </dgm:t>
    </dgm:pt>
  </dgm:ptLst>
  <dgm:cxnLst>
    <dgm:cxn modelId="{FB9DAC08-42D3-4B3B-A8C5-98EB665F3AF8}" type="presOf" srcId="{B69961C5-8340-48E8-B9EA-FDD2CCFFDB70}" destId="{43AAFB9F-2D53-4C53-8DED-3D72D99B8276}" srcOrd="0" destOrd="0" presId="urn:microsoft.com/office/officeart/2005/8/layout/cycle2"/>
    <dgm:cxn modelId="{6A90647E-6442-477D-9A38-19E9E9D8EC92}" srcId="{71FC5DFE-6EB7-4E10-B45D-3B2931DE5238}" destId="{EFD0AD7B-BA2F-46FC-8D97-3E4F75D6AD6D}" srcOrd="1" destOrd="0" parTransId="{E0F33441-B8F4-4234-877B-CC40A49CBE4D}" sibTransId="{75A1F545-A855-4A18-BD94-59A8101BD3C2}"/>
    <dgm:cxn modelId="{76E2DD4F-0E37-4DFB-9821-0318DE0E5E5A}" type="presOf" srcId="{EFD0AD7B-BA2F-46FC-8D97-3E4F75D6AD6D}" destId="{2576DB80-F001-4BBB-B8C2-B04E8FE69B51}" srcOrd="0" destOrd="0" presId="urn:microsoft.com/office/officeart/2005/8/layout/cycle2"/>
    <dgm:cxn modelId="{A147D31D-541F-4B9A-88B0-177CD64242B0}" type="presOf" srcId="{2C2BF418-5206-471D-89B0-DB9D55413F3C}" destId="{A0ED4B39-AB72-4E0A-AAC8-124D6B1825E6}" srcOrd="0" destOrd="0" presId="urn:microsoft.com/office/officeart/2005/8/layout/cycle2"/>
    <dgm:cxn modelId="{04511FE2-3145-4575-B9F1-2CBB220AF660}" type="presOf" srcId="{05C46D2A-7E23-429D-B328-13A9313F85DF}" destId="{8596A1EA-B642-4932-A47B-D6256F6A013D}" srcOrd="0" destOrd="0" presId="urn:microsoft.com/office/officeart/2005/8/layout/cycle2"/>
    <dgm:cxn modelId="{1B5C003A-BDFA-4AA8-B34E-40013F2DF523}" srcId="{71FC5DFE-6EB7-4E10-B45D-3B2931DE5238}" destId="{B69961C5-8340-48E8-B9EA-FDD2CCFFDB70}" srcOrd="3" destOrd="0" parTransId="{F33D0772-6879-414A-BA00-18BA12E85472}" sibTransId="{A8A87D6F-8ED7-498E-8027-07A3FFEB68A0}"/>
    <dgm:cxn modelId="{CD25E772-8940-4291-BD52-2568E22C07DF}" type="presOf" srcId="{068CCE12-0397-476C-9427-C40D1D724530}" destId="{C7F42427-9568-4FD8-8407-9AA73C9C31D8}" srcOrd="0" destOrd="0" presId="urn:microsoft.com/office/officeart/2005/8/layout/cycle2"/>
    <dgm:cxn modelId="{2304E03F-174A-47C6-AA54-CC8CEFEEFE34}" type="presOf" srcId="{E3F4201D-A65E-40B6-960D-FDBFA93DCA36}" destId="{9A5B03A3-C9A9-44B6-9D43-D19726D05004}" srcOrd="0" destOrd="0" presId="urn:microsoft.com/office/officeart/2005/8/layout/cycle2"/>
    <dgm:cxn modelId="{81F716BA-263D-4485-9ED9-95013F496DAC}" type="presOf" srcId="{75A1F545-A855-4A18-BD94-59A8101BD3C2}" destId="{3FC37923-DD2D-4C1C-80BD-8B4744714C81}" srcOrd="0" destOrd="0" presId="urn:microsoft.com/office/officeart/2005/8/layout/cycle2"/>
    <dgm:cxn modelId="{D026981F-A800-47BC-97C3-3CC4784CB942}" type="presOf" srcId="{A8A87D6F-8ED7-498E-8027-07A3FFEB68A0}" destId="{EBBEA0C3-2CB9-4D7C-87B9-E507CB601146}" srcOrd="0" destOrd="0" presId="urn:microsoft.com/office/officeart/2005/8/layout/cycle2"/>
    <dgm:cxn modelId="{38BB890E-2F24-41E7-9A78-51103DE7AF27}" srcId="{71FC5DFE-6EB7-4E10-B45D-3B2931DE5238}" destId="{E3F4201D-A65E-40B6-960D-FDBFA93DCA36}" srcOrd="2" destOrd="0" parTransId="{659DEAC9-C767-4873-B263-C9A04B000449}" sibTransId="{B65B354C-9702-40A6-AC2A-462C88210C23}"/>
    <dgm:cxn modelId="{2DF3BD10-3AA4-4945-B26F-BD4AF39505A8}" type="presOf" srcId="{4691FF9C-B7D6-430F-A22E-E930A54BE07C}" destId="{217AF156-6B93-415A-8D61-753727734916}" srcOrd="0" destOrd="0" presId="urn:microsoft.com/office/officeart/2005/8/layout/cycle2"/>
    <dgm:cxn modelId="{D2ABDAE3-AFA2-4524-ABB0-40705091ED62}" type="presOf" srcId="{2C2BF418-5206-471D-89B0-DB9D55413F3C}" destId="{391CBA98-4402-4F43-90B7-DE355BED0F44}" srcOrd="1" destOrd="0" presId="urn:microsoft.com/office/officeart/2005/8/layout/cycle2"/>
    <dgm:cxn modelId="{BCAC1216-C4F1-4C02-91AD-8DE8FEB76070}" srcId="{71FC5DFE-6EB7-4E10-B45D-3B2931DE5238}" destId="{068CCE12-0397-476C-9427-C40D1D724530}" srcOrd="0" destOrd="0" parTransId="{090A3695-0CF1-46BF-9C13-091139E2D7B0}" sibTransId="{2C2BF418-5206-471D-89B0-DB9D55413F3C}"/>
    <dgm:cxn modelId="{0EE318F0-5E7D-4246-8123-77A751701E53}" type="presOf" srcId="{B65B354C-9702-40A6-AC2A-462C88210C23}" destId="{D9695A70-1C87-4C22-B203-1CAC77B55A1C}" srcOrd="0" destOrd="0" presId="urn:microsoft.com/office/officeart/2005/8/layout/cycle2"/>
    <dgm:cxn modelId="{7A529927-6DF5-46B3-931F-45F5DA569B4D}" type="presOf" srcId="{71FC5DFE-6EB7-4E10-B45D-3B2931DE5238}" destId="{6BC82B0A-9A7B-4D57-8CE2-9A2629E9E738}" srcOrd="0" destOrd="0" presId="urn:microsoft.com/office/officeart/2005/8/layout/cycle2"/>
    <dgm:cxn modelId="{F5ADF423-9AA9-4BD7-81F4-0CF2E1482EE8}" type="presOf" srcId="{05C46D2A-7E23-429D-B328-13A9313F85DF}" destId="{C0FC8F3D-9910-4556-B563-9618185EF775}" srcOrd="1" destOrd="0" presId="urn:microsoft.com/office/officeart/2005/8/layout/cycle2"/>
    <dgm:cxn modelId="{BF195A8E-ABAF-4C2E-9A54-B46B30D8049D}" type="presOf" srcId="{B65B354C-9702-40A6-AC2A-462C88210C23}" destId="{7B7558E6-53D8-4E0D-9729-A1573B1763D6}" srcOrd="1" destOrd="0" presId="urn:microsoft.com/office/officeart/2005/8/layout/cycle2"/>
    <dgm:cxn modelId="{2EDF9D72-7150-442F-B7C5-F6B91F13145F}" srcId="{71FC5DFE-6EB7-4E10-B45D-3B2931DE5238}" destId="{4691FF9C-B7D6-430F-A22E-E930A54BE07C}" srcOrd="4" destOrd="0" parTransId="{6D699DAE-9842-4376-BD8E-5E014000FB15}" sibTransId="{05C46D2A-7E23-429D-B328-13A9313F85DF}"/>
    <dgm:cxn modelId="{C75D404C-28E0-41A8-A2BD-DD06FC4A2CBE}" type="presOf" srcId="{A8A87D6F-8ED7-498E-8027-07A3FFEB68A0}" destId="{C279D3BC-816C-4011-BB73-075502DE4B7B}" srcOrd="1" destOrd="0" presId="urn:microsoft.com/office/officeart/2005/8/layout/cycle2"/>
    <dgm:cxn modelId="{D0F54659-5C83-4BC4-B243-80A7A1FADEE2}" type="presOf" srcId="{75A1F545-A855-4A18-BD94-59A8101BD3C2}" destId="{BA08A723-C2D8-4813-875E-48D261C53BA9}" srcOrd="1" destOrd="0" presId="urn:microsoft.com/office/officeart/2005/8/layout/cycle2"/>
    <dgm:cxn modelId="{99682AA5-1FE4-492A-8F85-6C7E72B5F099}" type="presParOf" srcId="{6BC82B0A-9A7B-4D57-8CE2-9A2629E9E738}" destId="{C7F42427-9568-4FD8-8407-9AA73C9C31D8}" srcOrd="0" destOrd="0" presId="urn:microsoft.com/office/officeart/2005/8/layout/cycle2"/>
    <dgm:cxn modelId="{AC0BBEB4-7A44-4130-94AB-F8576F8354F4}" type="presParOf" srcId="{6BC82B0A-9A7B-4D57-8CE2-9A2629E9E738}" destId="{A0ED4B39-AB72-4E0A-AAC8-124D6B1825E6}" srcOrd="1" destOrd="0" presId="urn:microsoft.com/office/officeart/2005/8/layout/cycle2"/>
    <dgm:cxn modelId="{E2574DB9-D32E-400F-88A6-7F56767CE44A}" type="presParOf" srcId="{A0ED4B39-AB72-4E0A-AAC8-124D6B1825E6}" destId="{391CBA98-4402-4F43-90B7-DE355BED0F44}" srcOrd="0" destOrd="0" presId="urn:microsoft.com/office/officeart/2005/8/layout/cycle2"/>
    <dgm:cxn modelId="{3E43CF02-8A88-4931-B17F-1C64891DDDF5}" type="presParOf" srcId="{6BC82B0A-9A7B-4D57-8CE2-9A2629E9E738}" destId="{2576DB80-F001-4BBB-B8C2-B04E8FE69B51}" srcOrd="2" destOrd="0" presId="urn:microsoft.com/office/officeart/2005/8/layout/cycle2"/>
    <dgm:cxn modelId="{13CFBA72-A1AC-40E1-AFB6-3EDE14B2D811}" type="presParOf" srcId="{6BC82B0A-9A7B-4D57-8CE2-9A2629E9E738}" destId="{3FC37923-DD2D-4C1C-80BD-8B4744714C81}" srcOrd="3" destOrd="0" presId="urn:microsoft.com/office/officeart/2005/8/layout/cycle2"/>
    <dgm:cxn modelId="{46843C4C-B5EE-4A07-8501-0C171892E669}" type="presParOf" srcId="{3FC37923-DD2D-4C1C-80BD-8B4744714C81}" destId="{BA08A723-C2D8-4813-875E-48D261C53BA9}" srcOrd="0" destOrd="0" presId="urn:microsoft.com/office/officeart/2005/8/layout/cycle2"/>
    <dgm:cxn modelId="{1864D6BA-14F2-4E63-B258-F4CD127ED75E}" type="presParOf" srcId="{6BC82B0A-9A7B-4D57-8CE2-9A2629E9E738}" destId="{9A5B03A3-C9A9-44B6-9D43-D19726D05004}" srcOrd="4" destOrd="0" presId="urn:microsoft.com/office/officeart/2005/8/layout/cycle2"/>
    <dgm:cxn modelId="{5CD20E06-ECA3-4AA1-B2D4-0547E04BDE5F}" type="presParOf" srcId="{6BC82B0A-9A7B-4D57-8CE2-9A2629E9E738}" destId="{D9695A70-1C87-4C22-B203-1CAC77B55A1C}" srcOrd="5" destOrd="0" presId="urn:microsoft.com/office/officeart/2005/8/layout/cycle2"/>
    <dgm:cxn modelId="{75EA3FC9-EF86-401D-9216-70350A5E8763}" type="presParOf" srcId="{D9695A70-1C87-4C22-B203-1CAC77B55A1C}" destId="{7B7558E6-53D8-4E0D-9729-A1573B1763D6}" srcOrd="0" destOrd="0" presId="urn:microsoft.com/office/officeart/2005/8/layout/cycle2"/>
    <dgm:cxn modelId="{EF5136D3-8622-4F6A-A587-66680A313C52}" type="presParOf" srcId="{6BC82B0A-9A7B-4D57-8CE2-9A2629E9E738}" destId="{43AAFB9F-2D53-4C53-8DED-3D72D99B8276}" srcOrd="6" destOrd="0" presId="urn:microsoft.com/office/officeart/2005/8/layout/cycle2"/>
    <dgm:cxn modelId="{94C69902-0F39-4532-898E-DEC41FDFC651}" type="presParOf" srcId="{6BC82B0A-9A7B-4D57-8CE2-9A2629E9E738}" destId="{EBBEA0C3-2CB9-4D7C-87B9-E507CB601146}" srcOrd="7" destOrd="0" presId="urn:microsoft.com/office/officeart/2005/8/layout/cycle2"/>
    <dgm:cxn modelId="{49A01C0D-6F3B-48BD-A41A-0E7A6FFD7147}" type="presParOf" srcId="{EBBEA0C3-2CB9-4D7C-87B9-E507CB601146}" destId="{C279D3BC-816C-4011-BB73-075502DE4B7B}" srcOrd="0" destOrd="0" presId="urn:microsoft.com/office/officeart/2005/8/layout/cycle2"/>
    <dgm:cxn modelId="{79D2B08D-7053-4DD3-9068-A2D6AE63F58E}" type="presParOf" srcId="{6BC82B0A-9A7B-4D57-8CE2-9A2629E9E738}" destId="{217AF156-6B93-415A-8D61-753727734916}" srcOrd="8" destOrd="0" presId="urn:microsoft.com/office/officeart/2005/8/layout/cycle2"/>
    <dgm:cxn modelId="{58177D22-1E2B-445F-8583-272DCABA5526}" type="presParOf" srcId="{6BC82B0A-9A7B-4D57-8CE2-9A2629E9E738}" destId="{8596A1EA-B642-4932-A47B-D6256F6A013D}" srcOrd="9" destOrd="0" presId="urn:microsoft.com/office/officeart/2005/8/layout/cycle2"/>
    <dgm:cxn modelId="{A2B57130-20BB-4827-940C-A4D979625C51}" type="presParOf" srcId="{8596A1EA-B642-4932-A47B-D6256F6A013D}" destId="{C0FC8F3D-9910-4556-B563-9618185EF775}"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EB70B-8D78-4BF5-A1E9-BC3178721EC7}">
      <dsp:nvSpPr>
        <dsp:cNvPr id="0" name=""/>
        <dsp:cNvSpPr/>
      </dsp:nvSpPr>
      <dsp:spPr>
        <a:xfrm>
          <a:off x="604416" y="3366"/>
          <a:ext cx="2571004" cy="575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established 1946</a:t>
          </a:r>
          <a:endParaRPr lang="en-US" sz="2500" kern="1200" dirty="0"/>
        </a:p>
      </dsp:txBody>
      <dsp:txXfrm>
        <a:off x="621273" y="20223"/>
        <a:ext cx="2537290" cy="541819"/>
      </dsp:txXfrm>
    </dsp:sp>
    <dsp:sp modelId="{78A1B292-19DD-4BE3-9761-D8BD010B1DD2}">
      <dsp:nvSpPr>
        <dsp:cNvPr id="0" name=""/>
        <dsp:cNvSpPr/>
      </dsp:nvSpPr>
      <dsp:spPr>
        <a:xfrm rot="5400000">
          <a:off x="1622106" y="614608"/>
          <a:ext cx="535625" cy="642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1697094" y="668171"/>
        <a:ext cx="385651" cy="374938"/>
      </dsp:txXfrm>
    </dsp:sp>
    <dsp:sp modelId="{9682EFB8-FC5F-4E61-AE7D-3F582C25D14B}">
      <dsp:nvSpPr>
        <dsp:cNvPr id="0" name=""/>
        <dsp:cNvSpPr/>
      </dsp:nvSpPr>
      <dsp:spPr>
        <a:xfrm>
          <a:off x="604416" y="1293068"/>
          <a:ext cx="2571004" cy="1428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SAP</a:t>
          </a:r>
        </a:p>
        <a:p>
          <a:pPr lvl="0" algn="ctr" defTabSz="1111250">
            <a:lnSpc>
              <a:spcPct val="90000"/>
            </a:lnSpc>
            <a:spcBef>
              <a:spcPct val="0"/>
            </a:spcBef>
            <a:spcAft>
              <a:spcPct val="35000"/>
            </a:spcAft>
          </a:pPr>
          <a:r>
            <a:rPr lang="en-US" sz="2500" kern="1200" dirty="0" smtClean="0"/>
            <a:t>London School</a:t>
          </a:r>
          <a:endParaRPr lang="en-US" sz="2500" kern="1200" dirty="0"/>
        </a:p>
      </dsp:txBody>
      <dsp:txXfrm>
        <a:off x="646251" y="1334903"/>
        <a:ext cx="2487334" cy="1344665"/>
      </dsp:txXfrm>
    </dsp:sp>
    <dsp:sp modelId="{69964CD6-8C60-467B-8A4E-F8938FF19AE0}">
      <dsp:nvSpPr>
        <dsp:cNvPr id="0" name=""/>
        <dsp:cNvSpPr/>
      </dsp:nvSpPr>
      <dsp:spPr>
        <a:xfrm rot="5400000">
          <a:off x="1622106" y="2757112"/>
          <a:ext cx="535625" cy="642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1697094" y="2810675"/>
        <a:ext cx="385651" cy="374938"/>
      </dsp:txXfrm>
    </dsp:sp>
    <dsp:sp modelId="{BEE1FC37-2450-4C09-91B0-B7D77397A082}">
      <dsp:nvSpPr>
        <dsp:cNvPr id="0" name=""/>
        <dsp:cNvSpPr/>
      </dsp:nvSpPr>
      <dsp:spPr>
        <a:xfrm>
          <a:off x="604416" y="3435571"/>
          <a:ext cx="2571004" cy="1428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Developmental</a:t>
          </a:r>
        </a:p>
        <a:p>
          <a:pPr lvl="0" algn="ctr" defTabSz="1111250">
            <a:lnSpc>
              <a:spcPct val="90000"/>
            </a:lnSpc>
            <a:spcBef>
              <a:spcPct val="0"/>
            </a:spcBef>
            <a:spcAft>
              <a:spcPct val="35000"/>
            </a:spcAft>
          </a:pPr>
          <a:r>
            <a:rPr lang="en-US" sz="2500" kern="1200" dirty="0" smtClean="0"/>
            <a:t>Jungians</a:t>
          </a:r>
          <a:endParaRPr lang="en-US" sz="2500" kern="1200" dirty="0"/>
        </a:p>
      </dsp:txBody>
      <dsp:txXfrm>
        <a:off x="646251" y="3477406"/>
        <a:ext cx="2487334" cy="1344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EB70B-8D78-4BF5-A1E9-BC3178721EC7}">
      <dsp:nvSpPr>
        <dsp:cNvPr id="0" name=""/>
        <dsp:cNvSpPr/>
      </dsp:nvSpPr>
      <dsp:spPr>
        <a:xfrm>
          <a:off x="812378" y="3366"/>
          <a:ext cx="2571004" cy="575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established 1947</a:t>
          </a:r>
          <a:endParaRPr lang="en-US" sz="2500" kern="1200" dirty="0"/>
        </a:p>
      </dsp:txBody>
      <dsp:txXfrm>
        <a:off x="829235" y="20223"/>
        <a:ext cx="2537290" cy="541819"/>
      </dsp:txXfrm>
    </dsp:sp>
    <dsp:sp modelId="{78A1B292-19DD-4BE3-9761-D8BD010B1DD2}">
      <dsp:nvSpPr>
        <dsp:cNvPr id="0" name=""/>
        <dsp:cNvSpPr/>
      </dsp:nvSpPr>
      <dsp:spPr>
        <a:xfrm rot="5400000">
          <a:off x="1830067" y="614608"/>
          <a:ext cx="535626" cy="642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905055" y="668170"/>
        <a:ext cx="385651" cy="374938"/>
      </dsp:txXfrm>
    </dsp:sp>
    <dsp:sp modelId="{9682EFB8-FC5F-4E61-AE7D-3F582C25D14B}">
      <dsp:nvSpPr>
        <dsp:cNvPr id="0" name=""/>
        <dsp:cNvSpPr/>
      </dsp:nvSpPr>
      <dsp:spPr>
        <a:xfrm>
          <a:off x="812378" y="1293068"/>
          <a:ext cx="2571004" cy="1428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C.G. Jung Institute - </a:t>
          </a:r>
          <a:r>
            <a:rPr lang="en-US" sz="2200" b="1" kern="1200" dirty="0" err="1" smtClean="0"/>
            <a:t>Kusnacht</a:t>
          </a:r>
          <a:endParaRPr lang="en-US" sz="2200" b="1" kern="1200" dirty="0" smtClean="0"/>
        </a:p>
        <a:p>
          <a:pPr lvl="0" algn="ctr" defTabSz="977900">
            <a:lnSpc>
              <a:spcPct val="90000"/>
            </a:lnSpc>
            <a:spcBef>
              <a:spcPct val="0"/>
            </a:spcBef>
            <a:spcAft>
              <a:spcPct val="35000"/>
            </a:spcAft>
          </a:pPr>
          <a:r>
            <a:rPr lang="en-US" sz="2200" kern="1200" dirty="0" smtClean="0"/>
            <a:t>Zurich School</a:t>
          </a:r>
          <a:endParaRPr lang="en-US" sz="2200" kern="1200" dirty="0"/>
        </a:p>
      </dsp:txBody>
      <dsp:txXfrm>
        <a:off x="854213" y="1334903"/>
        <a:ext cx="2487334" cy="1344666"/>
      </dsp:txXfrm>
    </dsp:sp>
    <dsp:sp modelId="{69964CD6-8C60-467B-8A4E-F8938FF19AE0}">
      <dsp:nvSpPr>
        <dsp:cNvPr id="0" name=""/>
        <dsp:cNvSpPr/>
      </dsp:nvSpPr>
      <dsp:spPr>
        <a:xfrm rot="5400000">
          <a:off x="1830067" y="2757112"/>
          <a:ext cx="535626" cy="642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905055" y="2810674"/>
        <a:ext cx="385651" cy="374938"/>
      </dsp:txXfrm>
    </dsp:sp>
    <dsp:sp modelId="{BEE1FC37-2450-4C09-91B0-B7D77397A082}">
      <dsp:nvSpPr>
        <dsp:cNvPr id="0" name=""/>
        <dsp:cNvSpPr/>
      </dsp:nvSpPr>
      <dsp:spPr>
        <a:xfrm>
          <a:off x="812378" y="3435572"/>
          <a:ext cx="2571004" cy="1428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Classical</a:t>
          </a:r>
        </a:p>
        <a:p>
          <a:pPr lvl="0" algn="ctr" defTabSz="1111250">
            <a:lnSpc>
              <a:spcPct val="90000"/>
            </a:lnSpc>
            <a:spcBef>
              <a:spcPct val="0"/>
            </a:spcBef>
            <a:spcAft>
              <a:spcPct val="35000"/>
            </a:spcAft>
          </a:pPr>
          <a:r>
            <a:rPr lang="en-US" sz="2500" kern="1200" dirty="0" smtClean="0"/>
            <a:t>Jungians</a:t>
          </a:r>
          <a:endParaRPr lang="en-US" sz="2500" kern="1200" dirty="0"/>
        </a:p>
      </dsp:txBody>
      <dsp:txXfrm>
        <a:off x="854213" y="3477407"/>
        <a:ext cx="2487334" cy="134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42427-9568-4FD8-8407-9AA73C9C31D8}">
      <dsp:nvSpPr>
        <dsp:cNvPr id="0" name=""/>
        <dsp:cNvSpPr/>
      </dsp:nvSpPr>
      <dsp:spPr>
        <a:xfrm>
          <a:off x="5468598" y="1103"/>
          <a:ext cx="1685727" cy="1685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Analytic Frame</a:t>
          </a:r>
          <a:endParaRPr lang="en-US" sz="1500" kern="1200" dirty="0"/>
        </a:p>
      </dsp:txBody>
      <dsp:txXfrm>
        <a:off x="5715467" y="247972"/>
        <a:ext cx="1191989" cy="1191989"/>
      </dsp:txXfrm>
    </dsp:sp>
    <dsp:sp modelId="{A0ED4B39-AB72-4E0A-AAC8-124D6B1825E6}">
      <dsp:nvSpPr>
        <dsp:cNvPr id="0" name=""/>
        <dsp:cNvSpPr/>
      </dsp:nvSpPr>
      <dsp:spPr>
        <a:xfrm rot="2160000">
          <a:off x="7101047" y="1295956"/>
          <a:ext cx="448118" cy="5689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7113884" y="1370233"/>
        <a:ext cx="313683" cy="341360"/>
      </dsp:txXfrm>
    </dsp:sp>
    <dsp:sp modelId="{2576DB80-F001-4BBB-B8C2-B04E8FE69B51}">
      <dsp:nvSpPr>
        <dsp:cNvPr id="0" name=""/>
        <dsp:cNvSpPr/>
      </dsp:nvSpPr>
      <dsp:spPr>
        <a:xfrm>
          <a:off x="7516409" y="1488925"/>
          <a:ext cx="1685727" cy="1685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Interpretation</a:t>
          </a:r>
          <a:endParaRPr lang="en-US" sz="1500" kern="1200" dirty="0"/>
        </a:p>
      </dsp:txBody>
      <dsp:txXfrm>
        <a:off x="7763278" y="1735794"/>
        <a:ext cx="1191989" cy="1191989"/>
      </dsp:txXfrm>
    </dsp:sp>
    <dsp:sp modelId="{3FC37923-DD2D-4C1C-80BD-8B4744714C81}">
      <dsp:nvSpPr>
        <dsp:cNvPr id="0" name=""/>
        <dsp:cNvSpPr/>
      </dsp:nvSpPr>
      <dsp:spPr>
        <a:xfrm rot="6480000">
          <a:off x="7748035" y="3238933"/>
          <a:ext cx="448118" cy="5689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7836024" y="3288791"/>
        <a:ext cx="313683" cy="341360"/>
      </dsp:txXfrm>
    </dsp:sp>
    <dsp:sp modelId="{9A5B03A3-C9A9-44B6-9D43-D19726D05004}">
      <dsp:nvSpPr>
        <dsp:cNvPr id="0" name=""/>
        <dsp:cNvSpPr/>
      </dsp:nvSpPr>
      <dsp:spPr>
        <a:xfrm>
          <a:off x="6734215" y="3896271"/>
          <a:ext cx="1685727" cy="1685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Dream</a:t>
          </a:r>
        </a:p>
        <a:p>
          <a:pPr lvl="0" algn="ctr" defTabSz="666750">
            <a:lnSpc>
              <a:spcPct val="90000"/>
            </a:lnSpc>
            <a:spcBef>
              <a:spcPct val="0"/>
            </a:spcBef>
            <a:spcAft>
              <a:spcPct val="35000"/>
            </a:spcAft>
          </a:pPr>
          <a:r>
            <a:rPr lang="en-US" sz="1500" kern="1200" dirty="0" smtClean="0"/>
            <a:t>Interpretation</a:t>
          </a:r>
          <a:endParaRPr lang="en-US" sz="1500" kern="1200" dirty="0"/>
        </a:p>
      </dsp:txBody>
      <dsp:txXfrm>
        <a:off x="6981084" y="4143140"/>
        <a:ext cx="1191989" cy="1191989"/>
      </dsp:txXfrm>
    </dsp:sp>
    <dsp:sp modelId="{D9695A70-1C87-4C22-B203-1CAC77B55A1C}">
      <dsp:nvSpPr>
        <dsp:cNvPr id="0" name=""/>
        <dsp:cNvSpPr/>
      </dsp:nvSpPr>
      <dsp:spPr>
        <a:xfrm rot="10800000">
          <a:off x="6100085" y="4454668"/>
          <a:ext cx="448118" cy="5689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6234520" y="4568454"/>
        <a:ext cx="313683" cy="341360"/>
      </dsp:txXfrm>
    </dsp:sp>
    <dsp:sp modelId="{43AAFB9F-2D53-4C53-8DED-3D72D99B8276}">
      <dsp:nvSpPr>
        <dsp:cNvPr id="0" name=""/>
        <dsp:cNvSpPr/>
      </dsp:nvSpPr>
      <dsp:spPr>
        <a:xfrm>
          <a:off x="4202981" y="3896271"/>
          <a:ext cx="1685727" cy="1685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Transference -</a:t>
          </a:r>
        </a:p>
        <a:p>
          <a:pPr lvl="0" algn="ctr" defTabSz="666750">
            <a:lnSpc>
              <a:spcPct val="90000"/>
            </a:lnSpc>
            <a:spcBef>
              <a:spcPct val="0"/>
            </a:spcBef>
            <a:spcAft>
              <a:spcPct val="35000"/>
            </a:spcAft>
          </a:pPr>
          <a:r>
            <a:rPr lang="en-US" sz="1500" kern="1200" dirty="0" err="1" smtClean="0"/>
            <a:t>Countertrans</a:t>
          </a:r>
          <a:r>
            <a:rPr lang="en-US" sz="1500" kern="1200" dirty="0" smtClean="0"/>
            <a:t>.</a:t>
          </a:r>
        </a:p>
        <a:p>
          <a:pPr lvl="0" algn="ctr" defTabSz="666750">
            <a:lnSpc>
              <a:spcPct val="90000"/>
            </a:lnSpc>
            <a:spcBef>
              <a:spcPct val="0"/>
            </a:spcBef>
            <a:spcAft>
              <a:spcPct val="35000"/>
            </a:spcAft>
          </a:pPr>
          <a:r>
            <a:rPr lang="en-US" sz="1500" kern="1200" dirty="0" smtClean="0"/>
            <a:t>Matrix</a:t>
          </a:r>
          <a:endParaRPr lang="en-US" sz="1500" kern="1200" dirty="0"/>
        </a:p>
      </dsp:txBody>
      <dsp:txXfrm>
        <a:off x="4449850" y="4143140"/>
        <a:ext cx="1191989" cy="1191989"/>
      </dsp:txXfrm>
    </dsp:sp>
    <dsp:sp modelId="{EBBEA0C3-2CB9-4D7C-87B9-E507CB601146}">
      <dsp:nvSpPr>
        <dsp:cNvPr id="0" name=""/>
        <dsp:cNvSpPr/>
      </dsp:nvSpPr>
      <dsp:spPr>
        <a:xfrm rot="15120000">
          <a:off x="4434607" y="3263057"/>
          <a:ext cx="448118" cy="5689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4522596" y="3440771"/>
        <a:ext cx="313683" cy="341360"/>
      </dsp:txXfrm>
    </dsp:sp>
    <dsp:sp modelId="{217AF156-6B93-415A-8D61-753727734916}">
      <dsp:nvSpPr>
        <dsp:cNvPr id="0" name=""/>
        <dsp:cNvSpPr/>
      </dsp:nvSpPr>
      <dsp:spPr>
        <a:xfrm>
          <a:off x="3420787" y="1488925"/>
          <a:ext cx="1685727" cy="1685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Defense and Resistance</a:t>
          </a:r>
          <a:endParaRPr lang="en-US" sz="1500" kern="1200" dirty="0"/>
        </a:p>
      </dsp:txBody>
      <dsp:txXfrm>
        <a:off x="3667656" y="1735794"/>
        <a:ext cx="1191989" cy="1191989"/>
      </dsp:txXfrm>
    </dsp:sp>
    <dsp:sp modelId="{8596A1EA-B642-4932-A47B-D6256F6A013D}">
      <dsp:nvSpPr>
        <dsp:cNvPr id="0" name=""/>
        <dsp:cNvSpPr/>
      </dsp:nvSpPr>
      <dsp:spPr>
        <a:xfrm rot="19440000">
          <a:off x="5053236" y="1310865"/>
          <a:ext cx="448118" cy="5689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066073" y="1464160"/>
        <a:ext cx="313683" cy="3413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EC3998E-C063-470E-8D6D-129DA82E91BA}" type="datetimeFigureOut">
              <a:rPr lang="en-US" smtClean="0"/>
              <a:pPr/>
              <a:t>5/24/2017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52B5D71-55AC-42F0-839E-6746FCAC05D7}" type="slidenum">
              <a:rPr lang="en-US" smtClean="0"/>
              <a:pPr/>
              <a:t>‹#›</a:t>
            </a:fld>
            <a:endParaRPr lang="en-US"/>
          </a:p>
        </p:txBody>
      </p:sp>
    </p:spTree>
    <p:extLst>
      <p:ext uri="{BB962C8B-B14F-4D97-AF65-F5344CB8AC3E}">
        <p14:creationId xmlns:p14="http://schemas.microsoft.com/office/powerpoint/2010/main" xmlns="" val="64529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13752A5-924B-4AF3-92D8-82FDCD854E06}" type="datetimeFigureOut">
              <a:rPr lang="en-US" smtClean="0"/>
              <a:pPr/>
              <a:t>5/24/2017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60C1421-47C8-4F94-95D1-1FD973EDE6F7}" type="slidenum">
              <a:rPr lang="en-US" smtClean="0"/>
              <a:pPr/>
              <a:t>‹#›</a:t>
            </a:fld>
            <a:endParaRPr lang="en-US"/>
          </a:p>
        </p:txBody>
      </p:sp>
    </p:spTree>
    <p:extLst>
      <p:ext uri="{BB962C8B-B14F-4D97-AF65-F5344CB8AC3E}">
        <p14:creationId xmlns:p14="http://schemas.microsoft.com/office/powerpoint/2010/main" xmlns="" val="66998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3</a:t>
            </a:fld>
            <a:endParaRPr lang="en-US"/>
          </a:p>
        </p:txBody>
      </p:sp>
    </p:spTree>
    <p:extLst>
      <p:ext uri="{BB962C8B-B14F-4D97-AF65-F5344CB8AC3E}">
        <p14:creationId xmlns:p14="http://schemas.microsoft.com/office/powerpoint/2010/main" xmlns="" val="2964067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54</a:t>
            </a:fld>
            <a:endParaRPr lang="en-US"/>
          </a:p>
        </p:txBody>
      </p:sp>
    </p:spTree>
    <p:extLst>
      <p:ext uri="{BB962C8B-B14F-4D97-AF65-F5344CB8AC3E}">
        <p14:creationId xmlns:p14="http://schemas.microsoft.com/office/powerpoint/2010/main" xmlns="" val="326722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2099C-B6E9-41C4-B7DD-922730674891}" type="slidenum">
              <a:rPr lang="en-US" smtClean="0"/>
              <a:pPr/>
              <a:t>73</a:t>
            </a:fld>
            <a:endParaRPr lang="en-US"/>
          </a:p>
        </p:txBody>
      </p:sp>
    </p:spTree>
    <p:extLst>
      <p:ext uri="{BB962C8B-B14F-4D97-AF65-F5344CB8AC3E}">
        <p14:creationId xmlns:p14="http://schemas.microsoft.com/office/powerpoint/2010/main" xmlns="" val="3014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we can think of defenses as the way self-protective</a:t>
            </a:r>
            <a:r>
              <a:rPr lang="en-US" baseline="0" dirty="0" smtClean="0"/>
              <a:t> measures have become represented or symbolized within the psyche.</a:t>
            </a:r>
          </a:p>
          <a:p>
            <a:endParaRPr lang="en-US" dirty="0"/>
          </a:p>
        </p:txBody>
      </p:sp>
      <p:sp>
        <p:nvSpPr>
          <p:cNvPr id="4" name="Slide Number Placeholder 3"/>
          <p:cNvSpPr>
            <a:spLocks noGrp="1"/>
          </p:cNvSpPr>
          <p:nvPr>
            <p:ph type="sldNum" sz="quarter" idx="10"/>
          </p:nvPr>
        </p:nvSpPr>
        <p:spPr/>
        <p:txBody>
          <a:bodyPr/>
          <a:lstStyle/>
          <a:p>
            <a:fld id="{A69036B7-C8B0-45A8-8330-220A6C361336}" type="slidenum">
              <a:rPr lang="en-US" smtClean="0"/>
              <a:pPr/>
              <a:t>79</a:t>
            </a:fld>
            <a:endParaRPr lang="en-US"/>
          </a:p>
        </p:txBody>
      </p:sp>
    </p:spTree>
    <p:extLst>
      <p:ext uri="{BB962C8B-B14F-4D97-AF65-F5344CB8AC3E}">
        <p14:creationId xmlns:p14="http://schemas.microsoft.com/office/powerpoint/2010/main" xmlns="" val="3239910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complex has an archetypal core with a </a:t>
            </a:r>
            <a:r>
              <a:rPr lang="en-US" dirty="0" err="1"/>
              <a:t>personalistic</a:t>
            </a:r>
            <a:r>
              <a:rPr lang="en-US" dirty="0"/>
              <a:t> overlay of experiences. Each complex has its own unique set of associated memories, images, feelings (or affects), behavioral patterns, defenses, cognitive sets, physiological states, and specific values or attitudes associated with that complex.  You could easily refer to this list as the symptoms associated with each complex.</a:t>
            </a:r>
          </a:p>
          <a:p>
            <a:endParaRPr lang="en-US" dirty="0"/>
          </a:p>
          <a:p>
            <a:r>
              <a:rPr lang="en-US" dirty="0"/>
              <a:t>The idea that each complex has its own set of defenses is not found in the Jungian literature. It is my hypothesis based on clinical experience and an extension of complex theory. The ego is a complex with the Self as the archetypal core of the ego complex. The ego is defined by Jung as the complex which is the center of consciousness and which maintains the individual’s sense of continuity and identity.  Since it has been demonstrated that both the ego and the Self have very specific defensive strategies associated with them, then the idea that all complexes have particular safety agendas and defensive strategies designed to carry out those safety agendas. When a complex is activated, it displaces the ego as the central organ of experience and temporarily becomes a stand in or substitute ego. </a:t>
            </a:r>
            <a:endParaRPr lang="en-US" b="0" i="0" dirty="0"/>
          </a:p>
        </p:txBody>
      </p:sp>
      <p:sp>
        <p:nvSpPr>
          <p:cNvPr id="4" name="Slide Number Placeholder 3"/>
          <p:cNvSpPr>
            <a:spLocks noGrp="1"/>
          </p:cNvSpPr>
          <p:nvPr>
            <p:ph type="sldNum" sz="quarter" idx="10"/>
          </p:nvPr>
        </p:nvSpPr>
        <p:spPr/>
        <p:txBody>
          <a:bodyPr/>
          <a:lstStyle/>
          <a:p>
            <a:fld id="{A69036B7-C8B0-45A8-8330-220A6C361336}" type="slidenum">
              <a:rPr lang="en-US" smtClean="0"/>
              <a:pPr/>
              <a:t>80</a:t>
            </a:fld>
            <a:endParaRPr lang="en-US"/>
          </a:p>
        </p:txBody>
      </p:sp>
    </p:spTree>
    <p:extLst>
      <p:ext uri="{BB962C8B-B14F-4D97-AF65-F5344CB8AC3E}">
        <p14:creationId xmlns:p14="http://schemas.microsoft.com/office/powerpoint/2010/main" xmlns="" val="338953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036B7-C8B0-45A8-8330-220A6C361336}" type="slidenum">
              <a:rPr lang="en-US" smtClean="0"/>
              <a:pPr/>
              <a:t>83</a:t>
            </a:fld>
            <a:endParaRPr lang="en-US"/>
          </a:p>
        </p:txBody>
      </p:sp>
    </p:spTree>
    <p:extLst>
      <p:ext uri="{BB962C8B-B14F-4D97-AF65-F5344CB8AC3E}">
        <p14:creationId xmlns:p14="http://schemas.microsoft.com/office/powerpoint/2010/main" xmlns="" val="147187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frequent areas of resistance</a:t>
            </a:r>
            <a:r>
              <a:rPr lang="en-US" baseline="0" dirty="0" smtClean="0"/>
              <a:t> is the patient’s resistance to the development of therapeutic transference. Feeling of emotional connection to the therapist can evoke envy, dependency, vulnerability, sexual longing, or aggression (among others). Such feelings are typically uncomfortable for most people and so the an emotional investment in the therapist is often defended against. In addition, in the current therapeutic climate, many patients are told that is wrong to develop feelings for one’s therapist. However, we know that an emotional investment in which various patterns of interpersonal and </a:t>
            </a:r>
            <a:r>
              <a:rPr lang="en-US" baseline="0" dirty="0" err="1" smtClean="0"/>
              <a:t>interpsychic</a:t>
            </a:r>
            <a:r>
              <a:rPr lang="en-US" baseline="0" dirty="0" smtClean="0"/>
              <a:t> interaction are constellated is essential to a rich therapeutic experience.</a:t>
            </a:r>
          </a:p>
          <a:p>
            <a:endParaRPr lang="en-US" baseline="0" dirty="0" smtClean="0"/>
          </a:p>
          <a:p>
            <a:r>
              <a:rPr lang="en-US" baseline="0" dirty="0" smtClean="0"/>
              <a:t>At the most fundament level, resistance is designed, unconsciously, to maintain the homeostasis of the psyche.</a:t>
            </a:r>
          </a:p>
          <a:p>
            <a:endParaRPr lang="en-US" baseline="0" dirty="0" smtClean="0"/>
          </a:p>
          <a:p>
            <a:r>
              <a:rPr lang="en-US" baseline="0" dirty="0" smtClean="0"/>
              <a:t>Like other instances of defenses, resistance also serves an adaptive purpose – usually self-protection and management of anxiety.</a:t>
            </a:r>
          </a:p>
          <a:p>
            <a:endParaRPr lang="en-US" baseline="0" dirty="0" smtClean="0"/>
          </a:p>
          <a:p>
            <a:r>
              <a:rPr lang="en-US" baseline="0" dirty="0" smtClean="0"/>
              <a:t>There therapist’s interpretive interventions should be focused on building consciousness of what the resisting activity consists of, what is being resisted, the historical antecedents to the resistive patterns, and the reason why the patient needs to resist in the context of the current treatment environment.</a:t>
            </a:r>
          </a:p>
        </p:txBody>
      </p:sp>
      <p:sp>
        <p:nvSpPr>
          <p:cNvPr id="4" name="Slide Number Placeholder 3"/>
          <p:cNvSpPr>
            <a:spLocks noGrp="1"/>
          </p:cNvSpPr>
          <p:nvPr>
            <p:ph type="sldNum" sz="quarter" idx="10"/>
          </p:nvPr>
        </p:nvSpPr>
        <p:spPr/>
        <p:txBody>
          <a:bodyPr/>
          <a:lstStyle/>
          <a:p>
            <a:fld id="{A69036B7-C8B0-45A8-8330-220A6C361336}" type="slidenum">
              <a:rPr lang="en-US" smtClean="0"/>
              <a:pPr/>
              <a:t>87</a:t>
            </a:fld>
            <a:endParaRPr lang="en-US"/>
          </a:p>
        </p:txBody>
      </p:sp>
    </p:spTree>
    <p:extLst>
      <p:ext uri="{BB962C8B-B14F-4D97-AF65-F5344CB8AC3E}">
        <p14:creationId xmlns:p14="http://schemas.microsoft.com/office/powerpoint/2010/main" xmlns="" val="225269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42289">
              <a:defRPr/>
            </a:pPr>
            <a:r>
              <a:rPr lang="en-US" b="1" u="sng" dirty="0"/>
              <a:t>Example 1</a:t>
            </a:r>
            <a:r>
              <a:rPr lang="en-US" dirty="0"/>
              <a:t>:    From session with AG on 1/31/13: A patient, a therapist also, is telling me about hearing from a former child patient, now an adolescent, via Facebook.  Her former patient has written to tell her how much my </a:t>
            </a:r>
            <a:r>
              <a:rPr lang="en-US" dirty="0" err="1"/>
              <a:t>pt</a:t>
            </a:r>
            <a:r>
              <a:rPr lang="en-US" dirty="0"/>
              <a:t> helped him.  Pt, a therapist, has maintained contact with the patient's mother via Facebook.  Pt is discussing her recognition that she shouldn't be in contact with the boy because of boundary issues but seemed unaware that contact with the mother is also a boundary issue.  She indicates that she knows she should "defriend" the boy on Facebook after acknowledging his message but is having difficulty doing so.  I inquired about what felt difficult about that.  She said she didn't want him to feel rejected and was afraid they might need to contact her in the future.  At that point I said, "Perhaps there is a fantasy you have in the background of your thoughts in which you wonder how you'll maintain a feeling of connection with me after we end our therapy."  She replies "Yes, that's sad to think about that.  I don't know how to do that.  I don't know if I can or if I even want to try to do that."  Later in the same session she mentions how she had several times during the week thought about emailing me about certain bits of information but refrained and thought how she shouldn't "cross boundaries" and should hold these bits until her next session.</a:t>
            </a:r>
            <a:endParaRPr lang="en-US" sz="1000" dirty="0"/>
          </a:p>
          <a:p>
            <a:endParaRPr lang="en-US"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90</a:t>
            </a:fld>
            <a:endParaRPr lang="en-US"/>
          </a:p>
        </p:txBody>
      </p:sp>
    </p:spTree>
    <p:extLst>
      <p:ext uri="{BB962C8B-B14F-4D97-AF65-F5344CB8AC3E}">
        <p14:creationId xmlns:p14="http://schemas.microsoft.com/office/powerpoint/2010/main" xmlns="" val="92545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2289">
              <a:defRPr/>
            </a:pPr>
            <a:r>
              <a:rPr lang="en-CA" dirty="0"/>
              <a:t>Sometimes when I begin to talk about technique people are initially turned off because on the surface that can sound dry and somehow mechanical. However, the issue of technique, especially in terms of the art of interpretation, is where the creative aspect of analysis really comes alive; when the analyst becomes the poet. However, it takes work to become fluid in the creative process. It’s like any art form – the artist – whether poet, dancer, musician, painter, sculpture, composer – spends thousands of hours practicing the craft of technique. Before they can improvise fluidly, jazz musicians spend years learning scales, chord structure, modes, standard progressions, and the technique of their particular instrument. However, therapists and analysts are often reluctant to practice the craft behind the basic skills of analysis, other than dream interpretation. Attempting analysis without learning the art and craft of analytic therapy is like a painter saying they only want to paint with one kind of brush and only black and white pigments. Yes, they can create a painting with those materials but the range possibilities is greatly constricted.</a:t>
            </a:r>
            <a:endParaRPr lang="en-US" sz="1000" dirty="0"/>
          </a:p>
          <a:p>
            <a:endParaRPr lang="en-US"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5</a:t>
            </a:fld>
            <a:endParaRPr lang="en-US"/>
          </a:p>
        </p:txBody>
      </p:sp>
    </p:spTree>
    <p:extLst>
      <p:ext uri="{BB962C8B-B14F-4D97-AF65-F5344CB8AC3E}">
        <p14:creationId xmlns:p14="http://schemas.microsoft.com/office/powerpoint/2010/main" xmlns="" val="182979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Technique provides the underlying structure</a:t>
            </a:r>
            <a:r>
              <a:rPr lang="en-US" baseline="0" dirty="0" smtClean="0"/>
              <a:t> to the analytic process – the unseen but necessary support for the art of analysis. Having an understanding of technique provides the bird’s eye overview of the process and why it has the unique shape it does. Each analysis will still unfold in its own unique way – despite relying on a common underlying structure of technique that attempts to maximize the engagement of unconscious processes.</a:t>
            </a:r>
            <a:endParaRPr lang="en-US" dirty="0" smtClean="0"/>
          </a:p>
          <a:p>
            <a:endParaRPr lang="en-US"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6</a:t>
            </a:fld>
            <a:endParaRPr lang="en-US"/>
          </a:p>
        </p:txBody>
      </p:sp>
    </p:spTree>
    <p:extLst>
      <p:ext uri="{BB962C8B-B14F-4D97-AF65-F5344CB8AC3E}">
        <p14:creationId xmlns:p14="http://schemas.microsoft.com/office/powerpoint/2010/main" xmlns="" val="305830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smtClean="0"/>
              <a:t>The Freudian school of psychoanalysis, and its contemporary constituents, have made the study of technique central to their process and has developed a highly refined model of analytic technique for which the idea of interpretation is central.  Freud laid out the fundamental principles of technique in psychoanalysis in a series ten papers published between 1910 and 1919.  </a:t>
            </a:r>
          </a:p>
          <a:p>
            <a:endParaRPr lang="en-US" dirty="0" smtClean="0"/>
          </a:p>
          <a:p>
            <a:pPr marL="176679" lvl="2" indent="-176679" defTabSz="942289">
              <a:buFont typeface="Arial" panose="020B0604020202020204" pitchFamily="34" charset="0"/>
              <a:buChar char="•"/>
              <a:defRPr/>
            </a:pPr>
            <a:r>
              <a:rPr lang="en-US" dirty="0"/>
              <a:t>Jung felt that the pursuit of analytical psychology was so unique to the individual personality of the practitioner that he didn’t think one should provide specific guidelines as to the practice of analytical psychology.</a:t>
            </a:r>
          </a:p>
          <a:p>
            <a:pPr marL="0" lvl="2" defTabSz="942289">
              <a:defRPr/>
            </a:pPr>
            <a:endParaRPr lang="en-US" dirty="0"/>
          </a:p>
          <a:p>
            <a:pPr marL="176679" lvl="2" indent="-176679" defTabSz="942289">
              <a:buFont typeface="Arial" panose="020B0604020202020204" pitchFamily="34" charset="0"/>
              <a:buChar char="•"/>
              <a:defRPr/>
            </a:pPr>
            <a:r>
              <a:rPr lang="en-US" dirty="0"/>
              <a:t>Because there many were strong </a:t>
            </a:r>
            <a:r>
              <a:rPr lang="en-US" dirty="0" err="1"/>
              <a:t>intuitives</a:t>
            </a:r>
            <a:r>
              <a:rPr lang="en-US" dirty="0"/>
              <a:t> typologically among 1</a:t>
            </a:r>
            <a:r>
              <a:rPr lang="en-US" baseline="30000" dirty="0"/>
              <a:t>st</a:t>
            </a:r>
            <a:r>
              <a:rPr lang="en-US" dirty="0"/>
              <a:t> and 2</a:t>
            </a:r>
            <a:r>
              <a:rPr lang="en-US" baseline="30000" dirty="0"/>
              <a:t>nd</a:t>
            </a:r>
            <a:r>
              <a:rPr lang="en-US" dirty="0"/>
              <a:t> generation Jungians – they typically had an aversion to methodological or technical issues. </a:t>
            </a:r>
          </a:p>
          <a:p>
            <a:pPr marL="176679" lvl="2" indent="-176679" defTabSz="942289">
              <a:buFont typeface="Arial" panose="020B0604020202020204" pitchFamily="34" charset="0"/>
              <a:buChar char="•"/>
              <a:defRPr/>
            </a:pPr>
            <a:endParaRPr lang="en-US" dirty="0" smtClean="0"/>
          </a:p>
          <a:p>
            <a:pPr marL="176679" lvl="2" indent="-176679" defTabSz="942289">
              <a:buFont typeface="Arial" panose="020B0604020202020204" pitchFamily="34" charset="0"/>
              <a:buChar char="•"/>
              <a:defRPr/>
            </a:pPr>
            <a:r>
              <a:rPr lang="en-US" dirty="0" smtClean="0"/>
              <a:t>As a result, Jungian analytic training today still tends to significantly underemphasize technique</a:t>
            </a:r>
            <a:r>
              <a:rPr lang="en-US" baseline="0" dirty="0" smtClean="0"/>
              <a:t> </a:t>
            </a:r>
            <a:r>
              <a:rPr lang="en-US" dirty="0" smtClean="0"/>
              <a:t>and as a result we fail to fully develop an important tool for working with our patients.  </a:t>
            </a:r>
          </a:p>
          <a:p>
            <a:pPr marL="176679" lvl="2" indent="-176679" defTabSz="942289">
              <a:buFont typeface="Arial" panose="020B0604020202020204" pitchFamily="34" charset="0"/>
              <a:buChar char="•"/>
              <a:defRPr/>
            </a:pPr>
            <a:endParaRPr lang="en-US" dirty="0"/>
          </a:p>
          <a:p>
            <a:pPr marL="176679" lvl="2" indent="-176679" defTabSz="942289">
              <a:buFont typeface="Arial" panose="020B0604020202020204" pitchFamily="34" charset="0"/>
              <a:buChar char="•"/>
              <a:defRPr/>
            </a:pPr>
            <a:r>
              <a:rPr lang="en-US" sz="1000" dirty="0"/>
              <a:t>Fordham, and the London School of Developmental Analytical Psychology, have been at the forefront of incorporating psychoanalytic technique and theory, especially </a:t>
            </a:r>
            <a:r>
              <a:rPr lang="en-US" sz="1000" dirty="0" err="1"/>
              <a:t>Kleinian</a:t>
            </a:r>
            <a:r>
              <a:rPr lang="en-US" sz="1000" dirty="0"/>
              <a:t> theory and the object relations perspective into Analytical Psychology.  </a:t>
            </a:r>
          </a:p>
          <a:p>
            <a:pPr marL="0" lvl="2" defTabSz="942289">
              <a:defRPr/>
            </a:pPr>
            <a:endParaRPr lang="en-US" sz="1000"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9</a:t>
            </a:fld>
            <a:endParaRPr lang="en-US"/>
          </a:p>
        </p:txBody>
      </p:sp>
    </p:spTree>
    <p:extLst>
      <p:ext uri="{BB962C8B-B14F-4D97-AF65-F5344CB8AC3E}">
        <p14:creationId xmlns:p14="http://schemas.microsoft.com/office/powerpoint/2010/main" xmlns="" val="133279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C1421-47C8-4F94-95D1-1FD973EDE6F7}" type="slidenum">
              <a:rPr lang="en-US" smtClean="0"/>
              <a:pPr/>
              <a:t>12</a:t>
            </a:fld>
            <a:endParaRPr lang="en-US"/>
          </a:p>
        </p:txBody>
      </p:sp>
    </p:spTree>
    <p:extLst>
      <p:ext uri="{BB962C8B-B14F-4D97-AF65-F5344CB8AC3E}">
        <p14:creationId xmlns:p14="http://schemas.microsoft.com/office/powerpoint/2010/main" xmlns="" val="409411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C1421-47C8-4F94-95D1-1FD973EDE6F7}" type="slidenum">
              <a:rPr lang="en-US" smtClean="0"/>
              <a:pPr/>
              <a:t>19</a:t>
            </a:fld>
            <a:endParaRPr lang="en-US"/>
          </a:p>
        </p:txBody>
      </p:sp>
    </p:spTree>
    <p:extLst>
      <p:ext uri="{BB962C8B-B14F-4D97-AF65-F5344CB8AC3E}">
        <p14:creationId xmlns:p14="http://schemas.microsoft.com/office/powerpoint/2010/main" xmlns="" val="224246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42289">
              <a:defRPr/>
            </a:pPr>
            <a:r>
              <a:rPr lang="en-US" dirty="0"/>
              <a:t>Affects are the most ephemeral of all the clinical experiences.  You can get back to memories, images, thoughts, ideas, concepts relatively easily but it is often difficult to re-access an affect once the initial moment has passed.</a:t>
            </a:r>
            <a:endParaRPr lang="en-US" sz="1000" dirty="0"/>
          </a:p>
          <a:p>
            <a:endParaRPr lang="en-US"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45</a:t>
            </a:fld>
            <a:endParaRPr lang="en-US"/>
          </a:p>
        </p:txBody>
      </p:sp>
    </p:spTree>
    <p:extLst>
      <p:ext uri="{BB962C8B-B14F-4D97-AF65-F5344CB8AC3E}">
        <p14:creationId xmlns:p14="http://schemas.microsoft.com/office/powerpoint/2010/main" xmlns="" val="185240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this is an ongoing process in which some of these aren’t fully discerned initially but are revealed over course of analysis. But important to consider them, wonder about them during and after initial session.</a:t>
            </a:r>
          </a:p>
          <a:p>
            <a:endParaRPr lang="en-US"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48</a:t>
            </a:fld>
            <a:endParaRPr lang="en-US"/>
          </a:p>
        </p:txBody>
      </p:sp>
    </p:spTree>
    <p:extLst>
      <p:ext uri="{BB962C8B-B14F-4D97-AF65-F5344CB8AC3E}">
        <p14:creationId xmlns:p14="http://schemas.microsoft.com/office/powerpoint/2010/main" xmlns="" val="834794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 about establishing a rule</a:t>
            </a:r>
            <a:r>
              <a:rPr lang="en-US" baseline="0" dirty="0" smtClean="0"/>
              <a:t> about not using or offering the couch simply because you don’t like it, feel it is necessary, feel it’s useful. To limit its use by someone else is acting out of your counter-transference to the couch. It may be just the what some patient’s need even if you haven’t found it comfortable or useful.</a:t>
            </a:r>
            <a:endParaRPr lang="en-US" dirty="0"/>
          </a:p>
        </p:txBody>
      </p:sp>
      <p:sp>
        <p:nvSpPr>
          <p:cNvPr id="4" name="Slide Number Placeholder 3"/>
          <p:cNvSpPr>
            <a:spLocks noGrp="1"/>
          </p:cNvSpPr>
          <p:nvPr>
            <p:ph type="sldNum" sz="quarter" idx="10"/>
          </p:nvPr>
        </p:nvSpPr>
        <p:spPr/>
        <p:txBody>
          <a:bodyPr/>
          <a:lstStyle/>
          <a:p>
            <a:fld id="{A60C1421-47C8-4F94-95D1-1FD973EDE6F7}" type="slidenum">
              <a:rPr lang="en-US" smtClean="0"/>
              <a:pPr/>
              <a:t>52</a:t>
            </a:fld>
            <a:endParaRPr lang="en-US"/>
          </a:p>
        </p:txBody>
      </p:sp>
    </p:spTree>
    <p:extLst>
      <p:ext uri="{BB962C8B-B14F-4D97-AF65-F5344CB8AC3E}">
        <p14:creationId xmlns:p14="http://schemas.microsoft.com/office/powerpoint/2010/main" xmlns="" val="63540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491631211"/>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5/24/2017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5/24/2017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winborn@comcast.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5380" y="1207263"/>
            <a:ext cx="9144000" cy="3241137"/>
          </a:xfrm>
        </p:spPr>
        <p:txBody>
          <a:bodyPr>
            <a:normAutofit/>
          </a:bodyPr>
          <a:lstStyle/>
          <a:p>
            <a:r>
              <a:rPr lang="en-US" sz="7000" dirty="0" smtClean="0"/>
              <a:t>Fundamentals  of   Technique </a:t>
            </a:r>
            <a:br>
              <a:rPr lang="en-US" sz="7000" dirty="0" smtClean="0"/>
            </a:br>
            <a:r>
              <a:rPr lang="en-US" sz="7000" dirty="0" smtClean="0"/>
              <a:t>in  Analytic  Therapy</a:t>
            </a:r>
            <a:endParaRPr lang="en-US" sz="7000" dirty="0"/>
          </a:p>
        </p:txBody>
      </p:sp>
      <p:sp>
        <p:nvSpPr>
          <p:cNvPr id="3" name="Subtitle 2"/>
          <p:cNvSpPr>
            <a:spLocks noGrp="1"/>
          </p:cNvSpPr>
          <p:nvPr>
            <p:ph type="subTitle" idx="1"/>
          </p:nvPr>
        </p:nvSpPr>
        <p:spPr>
          <a:xfrm>
            <a:off x="2593725" y="5073434"/>
            <a:ext cx="9144000" cy="2011680"/>
          </a:xfrm>
        </p:spPr>
        <p:txBody>
          <a:bodyPr>
            <a:normAutofit fontScale="77500" lnSpcReduction="20000"/>
          </a:bodyPr>
          <a:lstStyle/>
          <a:p>
            <a:r>
              <a:rPr lang="en-US" dirty="0" smtClean="0"/>
              <a:t>Mark Winborn, PhD, </a:t>
            </a:r>
            <a:r>
              <a:rPr lang="en-US" dirty="0" err="1" smtClean="0"/>
              <a:t>NCPsyA</a:t>
            </a:r>
            <a:endParaRPr lang="en-US" dirty="0" smtClean="0"/>
          </a:p>
          <a:p>
            <a:r>
              <a:rPr lang="en-US" dirty="0" smtClean="0"/>
              <a:t>Inter-Regional Society of Jungian Analysts</a:t>
            </a:r>
          </a:p>
          <a:p>
            <a:r>
              <a:rPr lang="en-US" dirty="0" smtClean="0"/>
              <a:t>Memphis, Tennessee, USA</a:t>
            </a:r>
          </a:p>
          <a:p>
            <a:r>
              <a:rPr lang="en-US" dirty="0"/>
              <a:t>www.drmarkwinborn.com</a:t>
            </a:r>
            <a:endParaRPr lang="en-US" dirty="0" smtClean="0">
              <a:solidFill>
                <a:schemeClr val="accent2">
                  <a:lumMod val="40000"/>
                  <a:lumOff val="60000"/>
                </a:schemeClr>
              </a:solidFill>
              <a:hlinkClick r:id="rId2"/>
            </a:endParaRPr>
          </a:p>
          <a:p>
            <a:r>
              <a:rPr lang="en-US" dirty="0" smtClean="0">
                <a:solidFill>
                  <a:schemeClr val="accent2">
                    <a:lumMod val="40000"/>
                    <a:lumOff val="60000"/>
                  </a:schemeClr>
                </a:solidFill>
                <a:hlinkClick r:id="rId2"/>
              </a:rPr>
              <a:t>mwinborn@comcast.net</a:t>
            </a:r>
            <a:endParaRPr lang="en-US" dirty="0" smtClean="0">
              <a:solidFill>
                <a:schemeClr val="accent2">
                  <a:lumMod val="40000"/>
                  <a:lumOff val="60000"/>
                </a:schemeClr>
              </a:solidFill>
            </a:endParaRPr>
          </a:p>
          <a:p>
            <a:endParaRPr lang="en-US" dirty="0"/>
          </a:p>
        </p:txBody>
      </p:sp>
    </p:spTree>
    <p:extLst>
      <p:ext uri="{BB962C8B-B14F-4D97-AF65-F5344CB8AC3E}">
        <p14:creationId xmlns:p14="http://schemas.microsoft.com/office/powerpoint/2010/main" xmlns="" val="55985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Jungians and Technique</a:t>
            </a:r>
            <a:endParaRPr lang="en-US" dirty="0"/>
          </a:p>
        </p:txBody>
      </p:sp>
      <p:sp>
        <p:nvSpPr>
          <p:cNvPr id="10" name="Rectangle 9"/>
          <p:cNvSpPr/>
          <p:nvPr/>
        </p:nvSpPr>
        <p:spPr>
          <a:xfrm>
            <a:off x="1260763" y="1997839"/>
            <a:ext cx="9642763" cy="4647426"/>
          </a:xfrm>
          <a:prstGeom prst="rect">
            <a:avLst/>
          </a:prstGeom>
        </p:spPr>
        <p:txBody>
          <a:bodyPr wrap="square">
            <a:spAutoFit/>
          </a:bodyPr>
          <a:lstStyle/>
          <a:p>
            <a:r>
              <a:rPr lang="en-US" sz="2600" dirty="0"/>
              <a:t>"Even today, several of my Jungian colleagues and I frequently experience a certain gap between Jung's topical theoretical conceptions of the unconscious and transformability of the psyche and his lack of theory for analytic technique. This gap is acutely visible in the realm of symbols and symbol formation, an area which, ironically, has been thoroughly researched by Jungians. Or perhaps, to express it more poetically, Jungians like ourselves too often have our heads in the clouds, and we can learn from psychoanalytical treatment technique to bring us back down to earth." p. </a:t>
            </a:r>
            <a:r>
              <a:rPr lang="en-US" sz="2600" dirty="0" smtClean="0"/>
              <a:t>242</a:t>
            </a:r>
          </a:p>
          <a:p>
            <a:endParaRPr lang="en-US" dirty="0"/>
          </a:p>
          <a:p>
            <a:pPr algn="r"/>
            <a:r>
              <a:rPr lang="en-US" sz="2200" dirty="0" err="1"/>
              <a:t>Bovensiepen</a:t>
            </a:r>
            <a:r>
              <a:rPr lang="en-US" sz="2200" dirty="0"/>
              <a:t>, Gustav. (2002). Symbolic attitude and reverie. </a:t>
            </a:r>
            <a:endParaRPr lang="en-US" sz="2200" dirty="0" smtClean="0"/>
          </a:p>
          <a:p>
            <a:pPr algn="r"/>
            <a:r>
              <a:rPr lang="en-US" sz="2200" i="1" dirty="0" smtClean="0"/>
              <a:t>J</a:t>
            </a:r>
            <a:r>
              <a:rPr lang="en-US" sz="2200" i="1" dirty="0"/>
              <a:t>. Anal. Psychol.</a:t>
            </a:r>
            <a:r>
              <a:rPr lang="en-US" sz="2200" dirty="0"/>
              <a:t>, 47:241-257</a:t>
            </a:r>
          </a:p>
        </p:txBody>
      </p:sp>
    </p:spTree>
    <p:extLst>
      <p:ext uri="{BB962C8B-B14F-4D97-AF65-F5344CB8AC3E}">
        <p14:creationId xmlns:p14="http://schemas.microsoft.com/office/powerpoint/2010/main" xmlns="" val="2034053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of Analytical Psychology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89210336"/>
              </p:ext>
            </p:extLst>
          </p:nvPr>
        </p:nvGraphicFramePr>
        <p:xfrm>
          <a:off x="1435100" y="1690688"/>
          <a:ext cx="3779838" cy="486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xmlns="" val="2429479832"/>
              </p:ext>
            </p:extLst>
          </p:nvPr>
        </p:nvGraphicFramePr>
        <p:xfrm>
          <a:off x="5643564" y="1690687"/>
          <a:ext cx="4195762" cy="48672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p:cNvSpPr txBox="1"/>
          <p:nvPr/>
        </p:nvSpPr>
        <p:spPr>
          <a:xfrm>
            <a:off x="9586913" y="6327129"/>
            <a:ext cx="2605087" cy="461665"/>
          </a:xfrm>
          <a:prstGeom prst="rect">
            <a:avLst/>
          </a:prstGeom>
          <a:noFill/>
        </p:spPr>
        <p:txBody>
          <a:bodyPr wrap="square" rtlCol="0">
            <a:spAutoFit/>
          </a:bodyPr>
          <a:lstStyle/>
          <a:p>
            <a:r>
              <a:rPr lang="en-US" sz="2400" b="1" dirty="0" smtClean="0"/>
              <a:t>Samuels, 1986</a:t>
            </a:r>
            <a:endParaRPr lang="en-US" sz="2400" b="1" dirty="0"/>
          </a:p>
        </p:txBody>
      </p:sp>
    </p:spTree>
    <p:extLst>
      <p:ext uri="{BB962C8B-B14F-4D97-AF65-F5344CB8AC3E}">
        <p14:creationId xmlns:p14="http://schemas.microsoft.com/office/powerpoint/2010/main" xmlns="" val="3651550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1488531"/>
            <a:ext cx="10515600" cy="1325563"/>
          </a:xfrm>
        </p:spPr>
        <p:txBody>
          <a:bodyPr>
            <a:normAutofit fontScale="90000"/>
          </a:bodyPr>
          <a:lstStyle/>
          <a:p>
            <a:pPr algn="r"/>
            <a:r>
              <a:rPr lang="en-US" dirty="0" smtClean="0"/>
              <a:t/>
            </a:r>
            <a:br>
              <a:rPr lang="en-US" dirty="0" smtClean="0"/>
            </a:br>
            <a:r>
              <a:rPr lang="en-US" dirty="0" smtClean="0"/>
              <a:t>The Goals of Analytic Therapy</a:t>
            </a:r>
            <a:endParaRPr lang="en-US" dirty="0"/>
          </a:p>
        </p:txBody>
      </p:sp>
    </p:spTree>
    <p:extLst>
      <p:ext uri="{BB962C8B-B14F-4D97-AF65-F5344CB8AC3E}">
        <p14:creationId xmlns:p14="http://schemas.microsoft.com/office/powerpoint/2010/main" xmlns="" val="4239773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87332"/>
            <a:ext cx="10515600" cy="1325563"/>
          </a:xfrm>
        </p:spPr>
        <p:txBody>
          <a:bodyPr>
            <a:normAutofit/>
          </a:bodyPr>
          <a:lstStyle/>
          <a:p>
            <a:pPr algn="r"/>
            <a:r>
              <a:rPr lang="en-US" dirty="0" smtClean="0"/>
              <a:t>The Goals of Analytic Therapy</a:t>
            </a:r>
            <a:endParaRPr lang="en-US" dirty="0"/>
          </a:p>
        </p:txBody>
      </p:sp>
      <p:sp>
        <p:nvSpPr>
          <p:cNvPr id="4" name="Content Placeholder 3"/>
          <p:cNvSpPr>
            <a:spLocks noGrp="1"/>
          </p:cNvSpPr>
          <p:nvPr>
            <p:ph idx="1"/>
          </p:nvPr>
        </p:nvSpPr>
        <p:spPr>
          <a:xfrm>
            <a:off x="1120000" y="1412895"/>
            <a:ext cx="10233800" cy="5633356"/>
          </a:xfrm>
        </p:spPr>
        <p:txBody>
          <a:bodyPr>
            <a:normAutofit/>
          </a:bodyPr>
          <a:lstStyle/>
          <a:p>
            <a:r>
              <a:rPr lang="en-US" dirty="0" smtClean="0"/>
              <a:t>Resolve inner conflicts (traditional Freudian)</a:t>
            </a:r>
          </a:p>
          <a:p>
            <a:r>
              <a:rPr lang="en-US" dirty="0" smtClean="0"/>
              <a:t>Increase insight  &amp; consciousness (psychoanalytic and Jungian)</a:t>
            </a:r>
          </a:p>
          <a:p>
            <a:r>
              <a:rPr lang="en-US" dirty="0" smtClean="0"/>
              <a:t>Reduce dissociation in the psyche (psychoanalytic and Jungian)</a:t>
            </a:r>
          </a:p>
          <a:p>
            <a:r>
              <a:rPr lang="en-US" dirty="0" smtClean="0"/>
              <a:t>Create meaning (psychoanalytic and Jungian)</a:t>
            </a:r>
          </a:p>
          <a:p>
            <a:r>
              <a:rPr lang="en-US" dirty="0" smtClean="0"/>
              <a:t>Facilitate Individuation (Jungian)</a:t>
            </a:r>
            <a:endParaRPr lang="en-US" dirty="0"/>
          </a:p>
          <a:p>
            <a:r>
              <a:rPr lang="en-US" dirty="0" smtClean="0"/>
              <a:t>Ability to tolerate ambivalence in relationships and experience object constancy (</a:t>
            </a:r>
            <a:r>
              <a:rPr lang="en-US" dirty="0" err="1" smtClean="0"/>
              <a:t>Kleinian</a:t>
            </a:r>
            <a:r>
              <a:rPr lang="en-US" dirty="0" smtClean="0"/>
              <a:t>, Object Relations)</a:t>
            </a:r>
          </a:p>
          <a:p>
            <a:r>
              <a:rPr lang="en-US" dirty="0" smtClean="0"/>
              <a:t>Create psychological structure where the psychological structure to process experience is missing (</a:t>
            </a:r>
            <a:r>
              <a:rPr lang="en-US" dirty="0" err="1" smtClean="0"/>
              <a:t>Bionian</a:t>
            </a:r>
            <a:r>
              <a:rPr lang="en-US" dirty="0" smtClean="0"/>
              <a:t>)</a:t>
            </a:r>
          </a:p>
          <a:p>
            <a:r>
              <a:rPr lang="en-US" dirty="0" smtClean="0"/>
              <a:t>Fill in the gaps in self structure (</a:t>
            </a:r>
            <a:r>
              <a:rPr lang="en-US" dirty="0" err="1" smtClean="0"/>
              <a:t>Kohutian</a:t>
            </a:r>
            <a:r>
              <a:rPr lang="en-US" dirty="0" smtClean="0"/>
              <a:t>)</a:t>
            </a:r>
          </a:p>
          <a:p>
            <a:pPr marL="0" indent="0">
              <a:buNone/>
            </a:pPr>
            <a:endParaRPr lang="en-US" dirty="0" smtClean="0"/>
          </a:p>
          <a:p>
            <a:pPr marL="0" indent="0">
              <a:buNone/>
            </a:pPr>
            <a:endParaRPr lang="en-US" dirty="0" smtClean="0"/>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xmlns="" val="563825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Patients</a:t>
            </a:r>
            <a:endParaRPr lang="en-US" dirty="0"/>
          </a:p>
        </p:txBody>
      </p:sp>
      <p:sp>
        <p:nvSpPr>
          <p:cNvPr id="3" name="Content Placeholder 2"/>
          <p:cNvSpPr>
            <a:spLocks noGrp="1"/>
          </p:cNvSpPr>
          <p:nvPr>
            <p:ph idx="1"/>
          </p:nvPr>
        </p:nvSpPr>
        <p:spPr>
          <a:xfrm>
            <a:off x="1120000" y="1499052"/>
            <a:ext cx="10233800" cy="5944736"/>
          </a:xfrm>
        </p:spPr>
        <p:txBody>
          <a:bodyPr>
            <a:normAutofit/>
          </a:bodyPr>
          <a:lstStyle/>
          <a:p>
            <a:r>
              <a:rPr lang="en-US" dirty="0" smtClean="0"/>
              <a:t>There </a:t>
            </a:r>
            <a:r>
              <a:rPr lang="en-US" dirty="0"/>
              <a:t>are some patients who come to analysis more suited to the analytic process than others.</a:t>
            </a:r>
          </a:p>
          <a:p>
            <a:r>
              <a:rPr lang="en-US" dirty="0"/>
              <a:t>There is no such thing as an analytic patient.</a:t>
            </a:r>
          </a:p>
          <a:p>
            <a:r>
              <a:rPr lang="en-US" dirty="0"/>
              <a:t>Analysis is in the mind of the analyst, not in the characteristics or capabilities of the patient.</a:t>
            </a:r>
          </a:p>
          <a:p>
            <a:r>
              <a:rPr lang="en-US" dirty="0"/>
              <a:t>“Analytic patients” are created through the process of analysis by utilizing analytic technique</a:t>
            </a:r>
            <a:r>
              <a:rPr lang="en-US" dirty="0" smtClean="0"/>
              <a:t>.</a:t>
            </a:r>
          </a:p>
          <a:p>
            <a:pPr marL="0" indent="0">
              <a:buNone/>
            </a:pPr>
            <a:endParaRPr lang="en-US" dirty="0"/>
          </a:p>
          <a:p>
            <a:pPr marL="457200" lvl="1" indent="0" algn="r">
              <a:buNone/>
            </a:pPr>
            <a:r>
              <a:rPr lang="en-US" dirty="0" smtClean="0"/>
              <a:t>Rothstein </a:t>
            </a:r>
            <a:r>
              <a:rPr lang="en-US" dirty="0"/>
              <a:t>, Arnold</a:t>
            </a:r>
            <a:r>
              <a:rPr lang="en-US" dirty="0" smtClean="0"/>
              <a:t> </a:t>
            </a:r>
            <a:r>
              <a:rPr lang="en-US" dirty="0"/>
              <a:t>(1995) </a:t>
            </a:r>
            <a:r>
              <a:rPr lang="en-US" i="1" dirty="0"/>
              <a:t>Psychoanalytic Technique </a:t>
            </a:r>
            <a:r>
              <a:rPr lang="en-US" i="1" dirty="0" smtClean="0"/>
              <a:t>and the  </a:t>
            </a:r>
          </a:p>
          <a:p>
            <a:pPr marL="457200" lvl="1" indent="0" algn="r">
              <a:buNone/>
            </a:pPr>
            <a:r>
              <a:rPr lang="en-US" i="1" dirty="0" smtClean="0"/>
              <a:t>Creation </a:t>
            </a:r>
            <a:r>
              <a:rPr lang="en-US" i="1" dirty="0"/>
              <a:t>of Analytic Patients, </a:t>
            </a:r>
            <a:r>
              <a:rPr lang="en-US" dirty="0" smtClean="0"/>
              <a:t>International </a:t>
            </a:r>
            <a:r>
              <a:rPr lang="en-US" dirty="0"/>
              <a:t>Universities Press.</a:t>
            </a:r>
          </a:p>
          <a:p>
            <a:pPr marL="457200" lvl="1" indent="0" algn="r">
              <a:buNone/>
            </a:pPr>
            <a:r>
              <a:rPr lang="en-US" i="1" dirty="0" smtClean="0"/>
              <a:t>Levine</a:t>
            </a:r>
            <a:r>
              <a:rPr lang="en-US" i="1" dirty="0"/>
              <a:t>, Howard  (2010) </a:t>
            </a:r>
            <a:r>
              <a:rPr lang="en-US" dirty="0"/>
              <a:t>Creating Analysts, </a:t>
            </a:r>
            <a:r>
              <a:rPr lang="en-US" dirty="0" smtClean="0"/>
              <a:t>Creating </a:t>
            </a:r>
            <a:r>
              <a:rPr lang="en-US" dirty="0"/>
              <a:t>A</a:t>
            </a:r>
            <a:r>
              <a:rPr lang="en-US" dirty="0" smtClean="0"/>
              <a:t>nalytic </a:t>
            </a:r>
            <a:r>
              <a:rPr lang="en-US" dirty="0"/>
              <a:t>P</a:t>
            </a:r>
            <a:r>
              <a:rPr lang="en-US" dirty="0" smtClean="0"/>
              <a:t>atients</a:t>
            </a:r>
            <a:r>
              <a:rPr lang="en-US" i="1" dirty="0"/>
              <a:t>, </a:t>
            </a:r>
            <a:endParaRPr lang="en-US" i="1" dirty="0" smtClean="0"/>
          </a:p>
          <a:p>
            <a:pPr marL="457200" lvl="1" indent="0" algn="r">
              <a:buNone/>
            </a:pPr>
            <a:r>
              <a:rPr lang="en-US" i="1" dirty="0" smtClean="0"/>
              <a:t>Inter</a:t>
            </a:r>
            <a:r>
              <a:rPr lang="en-US" i="1" dirty="0"/>
              <a:t>. Journal of Psycho-Analysis, </a:t>
            </a:r>
            <a:r>
              <a:rPr lang="en-US" dirty="0"/>
              <a:t>91:1385-1404.</a:t>
            </a:r>
          </a:p>
          <a:p>
            <a:pPr marL="457200" lvl="1" indent="0">
              <a:buNone/>
            </a:pPr>
            <a:endParaRPr lang="en-US" sz="2000" i="1"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xmlns="" val="186003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681" y="2052994"/>
            <a:ext cx="10515600" cy="1325563"/>
          </a:xfrm>
        </p:spPr>
        <p:txBody>
          <a:bodyPr>
            <a:normAutofit fontScale="90000"/>
          </a:bodyPr>
          <a:lstStyle/>
          <a:p>
            <a:pPr algn="r"/>
            <a:r>
              <a:rPr lang="en-US" dirty="0"/>
              <a:t/>
            </a:r>
            <a:br>
              <a:rPr lang="en-US" dirty="0"/>
            </a:br>
            <a:r>
              <a:rPr lang="en-US" dirty="0"/>
              <a:t>The Analytic </a:t>
            </a:r>
            <a:r>
              <a:rPr lang="en-US" dirty="0" smtClean="0"/>
              <a:t>Attitude: </a:t>
            </a:r>
            <a:br>
              <a:rPr lang="en-US" dirty="0" smtClean="0"/>
            </a:br>
            <a:r>
              <a:rPr lang="en-US" dirty="0" smtClean="0"/>
              <a:t>The Overall Guiding Philosophy</a:t>
            </a:r>
            <a:endParaRPr lang="en-US" dirty="0"/>
          </a:p>
        </p:txBody>
      </p:sp>
    </p:spTree>
    <p:extLst>
      <p:ext uri="{BB962C8B-B14F-4D97-AF65-F5344CB8AC3E}">
        <p14:creationId xmlns:p14="http://schemas.microsoft.com/office/powerpoint/2010/main" xmlns="" val="1285717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Analytic Attitude: A Definition</a:t>
            </a:r>
            <a:endParaRPr lang="en-US" dirty="0">
              <a:solidFill>
                <a:schemeClr val="tx1"/>
              </a:solidFill>
            </a:endParaRPr>
          </a:p>
        </p:txBody>
      </p:sp>
      <p:sp>
        <p:nvSpPr>
          <p:cNvPr id="3" name="Content Placeholder 2"/>
          <p:cNvSpPr>
            <a:spLocks noGrp="1"/>
          </p:cNvSpPr>
          <p:nvPr>
            <p:ph idx="1"/>
          </p:nvPr>
        </p:nvSpPr>
        <p:spPr>
          <a:xfrm>
            <a:off x="1012371" y="1844040"/>
            <a:ext cx="10548258" cy="5013960"/>
          </a:xfrm>
        </p:spPr>
        <p:txBody>
          <a:bodyPr>
            <a:normAutofit/>
          </a:bodyPr>
          <a:lstStyle/>
          <a:p>
            <a:pPr marL="137160" indent="0">
              <a:buNone/>
            </a:pPr>
            <a:r>
              <a:rPr lang="en-US" sz="3000" dirty="0"/>
              <a:t>The analytic </a:t>
            </a:r>
            <a:r>
              <a:rPr lang="en-US" sz="3000" i="1" dirty="0"/>
              <a:t>attitude </a:t>
            </a:r>
            <a:r>
              <a:rPr lang="en-US" sz="3000" dirty="0"/>
              <a:t>“will be evident in the analyst’s remaining curious, eager to find out, and open to surprise.  It will be evident also in the analyst’s taking nothing for granted…and remaining ready to revise conjectures or conclusions already arrived at, tolerate ambiguity or incomplete closure over extended periods of time, accept alternative points of view, and bear and contain the experiences of helplessness, confusion, and aloneness that not infrequently mark periods of analytic work with each analysand.”</a:t>
            </a:r>
          </a:p>
          <a:p>
            <a:pPr algn="r">
              <a:spcBef>
                <a:spcPts val="0"/>
              </a:spcBef>
              <a:buNone/>
            </a:pPr>
            <a:r>
              <a:rPr lang="en-US" dirty="0" smtClean="0"/>
              <a:t>						</a:t>
            </a:r>
            <a:r>
              <a:rPr lang="en-US" sz="2600" dirty="0"/>
              <a:t>Roy Schafer, </a:t>
            </a:r>
            <a:endParaRPr lang="en-US" sz="2600" dirty="0" smtClean="0"/>
          </a:p>
          <a:p>
            <a:pPr algn="r">
              <a:spcBef>
                <a:spcPts val="0"/>
              </a:spcBef>
              <a:buNone/>
            </a:pPr>
            <a:r>
              <a:rPr lang="en-US" sz="2600" i="1" dirty="0" smtClean="0"/>
              <a:t>The Analytic Attitude,</a:t>
            </a:r>
          </a:p>
          <a:p>
            <a:pPr algn="r">
              <a:spcBef>
                <a:spcPts val="0"/>
              </a:spcBef>
              <a:buNone/>
            </a:pPr>
            <a:r>
              <a:rPr lang="en-US" sz="2600" dirty="0" smtClean="0"/>
              <a:t>1983</a:t>
            </a:r>
            <a:r>
              <a:rPr lang="en-US" sz="2600" dirty="0"/>
              <a:t>, p. 7</a:t>
            </a:r>
          </a:p>
        </p:txBody>
      </p:sp>
    </p:spTree>
    <p:extLst>
      <p:ext uri="{BB962C8B-B14F-4D97-AF65-F5344CB8AC3E}">
        <p14:creationId xmlns:p14="http://schemas.microsoft.com/office/powerpoint/2010/main" xmlns="" val="27927968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Analytic Attitude</a:t>
            </a:r>
            <a:endParaRPr lang="en-US" dirty="0">
              <a:solidFill>
                <a:schemeClr val="tx1"/>
              </a:solidFill>
            </a:endParaRPr>
          </a:p>
        </p:txBody>
      </p:sp>
      <p:sp>
        <p:nvSpPr>
          <p:cNvPr id="3" name="Content Placeholder 2"/>
          <p:cNvSpPr>
            <a:spLocks noGrp="1"/>
          </p:cNvSpPr>
          <p:nvPr>
            <p:ph idx="1"/>
          </p:nvPr>
        </p:nvSpPr>
        <p:spPr>
          <a:xfrm>
            <a:off x="979713" y="1926021"/>
            <a:ext cx="9748157" cy="4709160"/>
          </a:xfrm>
        </p:spPr>
        <p:txBody>
          <a:bodyPr>
            <a:normAutofit fontScale="92500" lnSpcReduction="10000"/>
          </a:bodyPr>
          <a:lstStyle/>
          <a:p>
            <a:pPr marL="137160" indent="0">
              <a:buNone/>
            </a:pPr>
            <a:r>
              <a:rPr lang="en-US" sz="3300" dirty="0"/>
              <a:t>The analyst must "believe implicitly in the significance and value of conscious realization, whereby hitherto unconscious parts of the personality are brought to light and subjected to conscious discrimination and criticism.  It is a process that requires the patient to face his problems and that taxes his powers of conscious judgment and decision. It is nothing less than a direct challenge to his ethical sense, a call to arms that must be answered by the whole personality.”</a:t>
            </a:r>
            <a:r>
              <a:rPr lang="en-US" dirty="0" smtClean="0"/>
              <a:t>	    </a:t>
            </a:r>
          </a:p>
          <a:p>
            <a:pPr marL="137160" indent="0" algn="r">
              <a:buNone/>
            </a:pPr>
            <a:r>
              <a:rPr lang="en-US" dirty="0" smtClean="0"/>
              <a:t>              							                                           </a:t>
            </a:r>
            <a:r>
              <a:rPr lang="en-US" sz="2700" dirty="0"/>
              <a:t>Jung, CW16, par </a:t>
            </a:r>
            <a:r>
              <a:rPr lang="en-US" sz="2700" dirty="0" smtClean="0"/>
              <a:t>315</a:t>
            </a:r>
            <a:endParaRPr lang="en-US" sz="2700" dirty="0"/>
          </a:p>
        </p:txBody>
      </p:sp>
    </p:spTree>
    <p:extLst>
      <p:ext uri="{BB962C8B-B14F-4D97-AF65-F5344CB8AC3E}">
        <p14:creationId xmlns:p14="http://schemas.microsoft.com/office/powerpoint/2010/main" xmlns="" val="27976761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Analytic Attitude &amp; Symbolic Attitude</a:t>
            </a:r>
            <a:endParaRPr lang="en-US" dirty="0">
              <a:solidFill>
                <a:schemeClr val="tx1"/>
              </a:solidFill>
            </a:endParaRPr>
          </a:p>
        </p:txBody>
      </p:sp>
      <p:sp>
        <p:nvSpPr>
          <p:cNvPr id="3" name="Content Placeholder 2"/>
          <p:cNvSpPr>
            <a:spLocks noGrp="1"/>
          </p:cNvSpPr>
          <p:nvPr>
            <p:ph idx="1"/>
          </p:nvPr>
        </p:nvSpPr>
        <p:spPr>
          <a:xfrm>
            <a:off x="1521278" y="2504278"/>
            <a:ext cx="9149443" cy="4023360"/>
          </a:xfrm>
        </p:spPr>
        <p:txBody>
          <a:bodyPr/>
          <a:lstStyle/>
          <a:p>
            <a:pPr marL="137160" indent="0">
              <a:buNone/>
            </a:pPr>
            <a:r>
              <a:rPr lang="en-GB" sz="3200" dirty="0"/>
              <a:t>The symbolic attitude is “a definite view of the world which assigns meaning to events, and attaches to this meaning a greater value than to bare facts.” </a:t>
            </a:r>
          </a:p>
          <a:p>
            <a:pPr marL="137160" indent="0" algn="r">
              <a:buNone/>
            </a:pPr>
            <a:r>
              <a:rPr lang="en-GB" sz="3200" dirty="0"/>
              <a:t>	</a:t>
            </a:r>
            <a:r>
              <a:rPr lang="en-GB" dirty="0" smtClean="0"/>
              <a:t>									 	         </a:t>
            </a:r>
            <a:r>
              <a:rPr lang="en-GB" sz="2400" dirty="0"/>
              <a:t>Jung, CW6, par 899 </a:t>
            </a:r>
            <a:endParaRPr lang="en-US" sz="2400" dirty="0"/>
          </a:p>
        </p:txBody>
      </p:sp>
    </p:spTree>
    <p:extLst>
      <p:ext uri="{BB962C8B-B14F-4D97-AF65-F5344CB8AC3E}">
        <p14:creationId xmlns:p14="http://schemas.microsoft.com/office/powerpoint/2010/main" xmlns="" val="409177253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Analytic Attitude and Technique</a:t>
            </a:r>
            <a:endParaRPr lang="en-US" dirty="0">
              <a:solidFill>
                <a:schemeClr val="tx1"/>
              </a:solidFill>
            </a:endParaRPr>
          </a:p>
        </p:txBody>
      </p:sp>
      <p:sp>
        <p:nvSpPr>
          <p:cNvPr id="3" name="Content Placeholder 2"/>
          <p:cNvSpPr>
            <a:spLocks noGrp="1"/>
          </p:cNvSpPr>
          <p:nvPr>
            <p:ph idx="1"/>
          </p:nvPr>
        </p:nvSpPr>
        <p:spPr>
          <a:xfrm>
            <a:off x="2133600" y="1981200"/>
            <a:ext cx="8229600" cy="4023360"/>
          </a:xfrm>
        </p:spPr>
        <p:txBody>
          <a:bodyPr/>
          <a:lstStyle/>
          <a:p>
            <a:pPr marL="137160" indent="0">
              <a:buNone/>
            </a:pPr>
            <a:r>
              <a:rPr lang="en-US" sz="3200" dirty="0"/>
              <a:t>“What is essential in analytic technique is the analyst’s attitude…Other features of the analytic situation such as frequency of sessions and the use of the couch, though important, are not always and absolutely essential.”                                                 </a:t>
            </a:r>
            <a:r>
              <a:rPr lang="en-US" dirty="0" smtClean="0"/>
              <a:t>												  Arnold Rothstein, 1995, p. 45</a:t>
            </a:r>
            <a:endParaRPr lang="en-US" dirty="0"/>
          </a:p>
        </p:txBody>
      </p:sp>
    </p:spTree>
    <p:extLst>
      <p:ext uri="{BB962C8B-B14F-4D97-AF65-F5344CB8AC3E}">
        <p14:creationId xmlns:p14="http://schemas.microsoft.com/office/powerpoint/2010/main" xmlns="" val="426337985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Jung and Freudian Technique/Theory</a:t>
            </a:r>
            <a:endParaRPr lang="en-US" dirty="0"/>
          </a:p>
        </p:txBody>
      </p:sp>
      <p:sp>
        <p:nvSpPr>
          <p:cNvPr id="3" name="Content Placeholder 2"/>
          <p:cNvSpPr>
            <a:spLocks noGrp="1"/>
          </p:cNvSpPr>
          <p:nvPr>
            <p:ph idx="1"/>
          </p:nvPr>
        </p:nvSpPr>
        <p:spPr/>
        <p:txBody>
          <a:bodyPr/>
          <a:lstStyle/>
          <a:p>
            <a:r>
              <a:rPr lang="en-US" dirty="0" smtClean="0"/>
              <a:t>“</a:t>
            </a:r>
            <a:r>
              <a:rPr lang="en-US" dirty="0"/>
              <a:t>I</a:t>
            </a:r>
            <a:r>
              <a:rPr lang="en-US" dirty="0" smtClean="0"/>
              <a:t>n </a:t>
            </a:r>
            <a:r>
              <a:rPr lang="en-US" dirty="0"/>
              <a:t>dealing with individuals, only individual understanding will do. We need a different language for every patient. In one analysis I can be heard talking the Adlerian dialect, in another the </a:t>
            </a:r>
            <a:r>
              <a:rPr lang="en-US" dirty="0" smtClean="0"/>
              <a:t>Freudian.” </a:t>
            </a:r>
          </a:p>
          <a:p>
            <a:pPr marL="0" indent="0" algn="r">
              <a:buNone/>
            </a:pPr>
            <a:r>
              <a:rPr lang="en-US" dirty="0" smtClean="0"/>
              <a:t>Jung</a:t>
            </a:r>
            <a:r>
              <a:rPr lang="en-US" dirty="0"/>
              <a:t>, MDR, p. </a:t>
            </a:r>
            <a:r>
              <a:rPr lang="en-US" dirty="0" smtClean="0"/>
              <a:t>131</a:t>
            </a:r>
          </a:p>
          <a:p>
            <a:pPr marL="0" indent="0" algn="r">
              <a:buNone/>
            </a:pPr>
            <a:endParaRPr lang="en-US" dirty="0" smtClean="0"/>
          </a:p>
          <a:p>
            <a:r>
              <a:rPr lang="en-US" dirty="0" smtClean="0"/>
              <a:t>"So </a:t>
            </a:r>
            <a:r>
              <a:rPr lang="en-US" dirty="0"/>
              <a:t>long as one is moving in the sphere of genuine neuroses one cannot dispense with the use of either Freud or Adler</a:t>
            </a:r>
            <a:r>
              <a:rPr lang="en-US" dirty="0" smtClean="0"/>
              <a:t>.” </a:t>
            </a:r>
          </a:p>
          <a:p>
            <a:pPr marL="0" indent="0" algn="r">
              <a:buNone/>
            </a:pPr>
            <a:r>
              <a:rPr lang="en-US" dirty="0" smtClean="0"/>
              <a:t>Jung</a:t>
            </a:r>
            <a:r>
              <a:rPr lang="en-US" dirty="0"/>
              <a:t>, </a:t>
            </a:r>
            <a:r>
              <a:rPr lang="en-US" dirty="0" smtClean="0"/>
              <a:t>CW 16, </a:t>
            </a:r>
            <a:r>
              <a:rPr lang="en-US" dirty="0"/>
              <a:t>para 24</a:t>
            </a:r>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xmlns="" val="3551026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Analytic Attitude</a:t>
            </a:r>
            <a:endParaRPr lang="en-US" dirty="0">
              <a:solidFill>
                <a:schemeClr val="tx1"/>
              </a:solidFill>
            </a:endParaRPr>
          </a:p>
        </p:txBody>
      </p:sp>
      <p:sp>
        <p:nvSpPr>
          <p:cNvPr id="3" name="Content Placeholder 2"/>
          <p:cNvSpPr>
            <a:spLocks noGrp="1"/>
          </p:cNvSpPr>
          <p:nvPr>
            <p:ph idx="1"/>
          </p:nvPr>
        </p:nvSpPr>
        <p:spPr>
          <a:xfrm>
            <a:off x="1981200" y="1905000"/>
            <a:ext cx="8229600" cy="4404360"/>
          </a:xfrm>
        </p:spPr>
        <p:txBody>
          <a:bodyPr>
            <a:normAutofit/>
          </a:bodyPr>
          <a:lstStyle/>
          <a:p>
            <a:r>
              <a:rPr lang="en-US" sz="3600" dirty="0"/>
              <a:t>The analytic attitude is our compass - our basic orienting tool in the analytic process.</a:t>
            </a:r>
          </a:p>
          <a:p>
            <a:r>
              <a:rPr lang="en-US" sz="3600" dirty="0"/>
              <a:t>As much as possible, everything we do and how we are as analytic therapists should emerge from an analytic attitude.</a:t>
            </a:r>
          </a:p>
        </p:txBody>
      </p:sp>
    </p:spTree>
    <p:extLst>
      <p:ext uri="{BB962C8B-B14F-4D97-AF65-F5344CB8AC3E}">
        <p14:creationId xmlns:p14="http://schemas.microsoft.com/office/powerpoint/2010/main" xmlns="" val="138499831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3344200412"/>
              </p:ext>
            </p:extLst>
          </p:nvPr>
        </p:nvGraphicFramePr>
        <p:xfrm>
          <a:off x="-430924" y="650769"/>
          <a:ext cx="12622924" cy="5583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4873956" y="2829261"/>
            <a:ext cx="2013163" cy="158137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Analytic Attitude</a:t>
            </a:r>
            <a:endParaRPr lang="en-US" sz="2200" b="1" dirty="0"/>
          </a:p>
        </p:txBody>
      </p:sp>
    </p:spTree>
    <p:extLst>
      <p:ext uri="{BB962C8B-B14F-4D97-AF65-F5344CB8AC3E}">
        <p14:creationId xmlns:p14="http://schemas.microsoft.com/office/powerpoint/2010/main" xmlns="" val="2808887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51" y="1671411"/>
            <a:ext cx="10515600" cy="1325563"/>
          </a:xfrm>
        </p:spPr>
        <p:txBody>
          <a:bodyPr>
            <a:normAutofit fontScale="90000"/>
          </a:bodyPr>
          <a:lstStyle/>
          <a:p>
            <a:pPr algn="r"/>
            <a:r>
              <a:rPr lang="en-US" dirty="0" smtClean="0"/>
              <a:t>Basic Principles Underlying </a:t>
            </a:r>
            <a:br>
              <a:rPr lang="en-US" dirty="0" smtClean="0"/>
            </a:br>
            <a:r>
              <a:rPr lang="en-US" dirty="0" smtClean="0"/>
              <a:t>the Analytic Attitude</a:t>
            </a:r>
            <a:endParaRPr lang="en-US" dirty="0"/>
          </a:p>
        </p:txBody>
      </p:sp>
    </p:spTree>
    <p:extLst>
      <p:ext uri="{BB962C8B-B14F-4D97-AF65-F5344CB8AC3E}">
        <p14:creationId xmlns:p14="http://schemas.microsoft.com/office/powerpoint/2010/main" xmlns="" val="4216613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66" y="500062"/>
            <a:ext cx="10515600" cy="1325563"/>
          </a:xfrm>
        </p:spPr>
        <p:txBody>
          <a:bodyPr>
            <a:normAutofit fontScale="90000"/>
          </a:bodyPr>
          <a:lstStyle/>
          <a:p>
            <a:r>
              <a:rPr lang="en-US" altLang="en-US" dirty="0"/>
              <a:t>Basic Principles: </a:t>
            </a:r>
            <a:r>
              <a:rPr lang="en-US" dirty="0" smtClean="0">
                <a:solidFill>
                  <a:schemeClr val="tx1"/>
                </a:solidFill>
              </a:rPr>
              <a:t>Psychic Reality</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137160" indent="0">
              <a:buNone/>
            </a:pPr>
            <a:r>
              <a:rPr lang="en-US" sz="3400" dirty="0" smtClean="0"/>
              <a:t>"If I shift my concept of reality on to the plane of the psyche - where alone it is valid - this puts an end to the conflict between mind and matter, spirit and nature, as contradictory explanatory principles...all immediate experience is psychic and that immediate reality can only be psychic...We could well point to the idea of psychic reality as the most important achievement of modern psychology" </a:t>
            </a:r>
          </a:p>
          <a:p>
            <a:endParaRPr lang="en-US" dirty="0" smtClean="0"/>
          </a:p>
          <a:p>
            <a:pPr algn="r">
              <a:buNone/>
            </a:pPr>
            <a:r>
              <a:rPr lang="en-US" dirty="0" smtClean="0"/>
              <a:t>					          </a:t>
            </a:r>
            <a:r>
              <a:rPr lang="en-US" sz="2400" dirty="0"/>
              <a:t>Jung, CW8, pars 681-683</a:t>
            </a:r>
          </a:p>
        </p:txBody>
      </p:sp>
    </p:spTree>
    <p:extLst>
      <p:ext uri="{BB962C8B-B14F-4D97-AF65-F5344CB8AC3E}">
        <p14:creationId xmlns:p14="http://schemas.microsoft.com/office/powerpoint/2010/main" xmlns="" val="159475966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Basic Principles</a:t>
            </a:r>
            <a:r>
              <a:rPr lang="en-US" altLang="en-US" dirty="0" smtClean="0"/>
              <a:t>: Psychic Reality</a:t>
            </a:r>
            <a:endParaRPr lang="en-US" dirty="0">
              <a:solidFill>
                <a:schemeClr val="tx1"/>
              </a:solidFill>
            </a:endParaRPr>
          </a:p>
        </p:txBody>
      </p:sp>
      <p:sp>
        <p:nvSpPr>
          <p:cNvPr id="3" name="Content Placeholder 2"/>
          <p:cNvSpPr>
            <a:spLocks noGrp="1"/>
          </p:cNvSpPr>
          <p:nvPr>
            <p:ph idx="1"/>
          </p:nvPr>
        </p:nvSpPr>
        <p:spPr>
          <a:xfrm>
            <a:off x="1137557" y="2606040"/>
            <a:ext cx="9916886" cy="4251960"/>
          </a:xfrm>
        </p:spPr>
        <p:txBody>
          <a:bodyPr/>
          <a:lstStyle/>
          <a:p>
            <a:pPr marL="137160" indent="0">
              <a:buNone/>
            </a:pPr>
            <a:r>
              <a:rPr lang="en-US" sz="3600" dirty="0"/>
              <a:t>“Experience isn’t what happens to us.  Experience is what we do with what happens to us.”</a:t>
            </a:r>
          </a:p>
          <a:p>
            <a:pPr>
              <a:buNone/>
            </a:pPr>
            <a:endParaRPr lang="en-US" sz="3600" dirty="0"/>
          </a:p>
          <a:p>
            <a:pPr algn="r">
              <a:buNone/>
            </a:pPr>
            <a:r>
              <a:rPr lang="en-US" sz="3600" dirty="0"/>
              <a:t>						Aldus Huxley</a:t>
            </a:r>
          </a:p>
        </p:txBody>
      </p:sp>
    </p:spTree>
    <p:extLst>
      <p:ext uri="{BB962C8B-B14F-4D97-AF65-F5344CB8AC3E}">
        <p14:creationId xmlns:p14="http://schemas.microsoft.com/office/powerpoint/2010/main" xmlns="" val="415050393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en-US" dirty="0" smtClean="0"/>
              <a:t>Basic Principles: Psychic Determinism</a:t>
            </a:r>
            <a:endParaRPr lang="en-US" dirty="0"/>
          </a:p>
        </p:txBody>
      </p:sp>
      <p:sp>
        <p:nvSpPr>
          <p:cNvPr id="3" name="Content Placeholder 2"/>
          <p:cNvSpPr>
            <a:spLocks noGrp="1"/>
          </p:cNvSpPr>
          <p:nvPr>
            <p:ph idx="1"/>
          </p:nvPr>
        </p:nvSpPr>
        <p:spPr>
          <a:xfrm>
            <a:off x="1120000" y="1039813"/>
            <a:ext cx="10233800" cy="4351338"/>
          </a:xfrm>
        </p:spPr>
        <p:txBody>
          <a:bodyPr>
            <a:noAutofit/>
          </a:bodyPr>
          <a:lstStyle/>
          <a:p>
            <a:r>
              <a:rPr lang="en-US" sz="3200" dirty="0" smtClean="0"/>
              <a:t>Psychic determinism holds that thought, behavior, and feeling are not randomly generated</a:t>
            </a:r>
          </a:p>
          <a:p>
            <a:r>
              <a:rPr lang="en-US" sz="3200" dirty="0" smtClean="0"/>
              <a:t>Within the concept  of psychic determinism, Jung identifies influences outside of a historical-causal perspective – the </a:t>
            </a:r>
            <a:r>
              <a:rPr lang="en-US" sz="3200" dirty="0" err="1" smtClean="0"/>
              <a:t>psychoidal</a:t>
            </a:r>
            <a:r>
              <a:rPr lang="en-US" sz="3200" dirty="0" smtClean="0"/>
              <a:t> realm and synchronicity</a:t>
            </a:r>
          </a:p>
          <a:p>
            <a:r>
              <a:rPr lang="en-US" sz="3200" dirty="0" smtClean="0"/>
              <a:t>Psychic determinism assumes that thought, behavior, and feeling are motivated by some conscious or unconscious prompting </a:t>
            </a:r>
          </a:p>
          <a:p>
            <a:r>
              <a:rPr lang="en-US" sz="3200" dirty="0" smtClean="0"/>
              <a:t>Therefore an assumption is made that all thought, behavior, and feeling are meaningful and communicative, particularly in the analytic session.</a:t>
            </a:r>
          </a:p>
          <a:p>
            <a:pPr marL="0" indent="0">
              <a:buNone/>
            </a:pPr>
            <a:endParaRPr lang="en-US" sz="3200" dirty="0" smtClean="0"/>
          </a:p>
          <a:p>
            <a:pPr marL="0" indent="0">
              <a:buNone/>
            </a:pPr>
            <a:r>
              <a:rPr lang="en-US" sz="3200" dirty="0" smtClean="0"/>
              <a:t> </a:t>
            </a:r>
            <a:endParaRPr lang="en-US" sz="3200" dirty="0"/>
          </a:p>
        </p:txBody>
      </p:sp>
    </p:spTree>
    <p:extLst>
      <p:ext uri="{BB962C8B-B14F-4D97-AF65-F5344CB8AC3E}">
        <p14:creationId xmlns:p14="http://schemas.microsoft.com/office/powerpoint/2010/main" xmlns="" val="2739002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100" y="0"/>
            <a:ext cx="10515600" cy="1325563"/>
          </a:xfrm>
        </p:spPr>
        <p:txBody>
          <a:bodyPr>
            <a:normAutofit fontScale="90000"/>
          </a:bodyPr>
          <a:lstStyle/>
          <a:p>
            <a:pPr algn="r"/>
            <a:r>
              <a:rPr lang="en-US" dirty="0" smtClean="0"/>
              <a:t/>
            </a:r>
            <a:br>
              <a:rPr lang="en-US" dirty="0" smtClean="0"/>
            </a:br>
            <a:r>
              <a:rPr lang="en-US" dirty="0" smtClean="0"/>
              <a:t>What is Interpretation?</a:t>
            </a:r>
            <a:endParaRPr lang="en-US" dirty="0"/>
          </a:p>
        </p:txBody>
      </p:sp>
      <p:sp>
        <p:nvSpPr>
          <p:cNvPr id="3" name="Content Placeholder 2"/>
          <p:cNvSpPr>
            <a:spLocks noGrp="1"/>
          </p:cNvSpPr>
          <p:nvPr>
            <p:ph idx="1"/>
          </p:nvPr>
        </p:nvSpPr>
        <p:spPr>
          <a:xfrm>
            <a:off x="1120000" y="1525588"/>
            <a:ext cx="10233800" cy="5003800"/>
          </a:xfrm>
        </p:spPr>
        <p:txBody>
          <a:bodyPr>
            <a:normAutofit lnSpcReduction="10000"/>
          </a:bodyPr>
          <a:lstStyle/>
          <a:p>
            <a:r>
              <a:rPr lang="en-US" sz="3600" dirty="0" smtClean="0"/>
              <a:t>Interpretation </a:t>
            </a:r>
            <a:r>
              <a:rPr lang="en-US" sz="3600" dirty="0"/>
              <a:t>is a definitive characteristic of </a:t>
            </a:r>
            <a:r>
              <a:rPr lang="en-US" sz="3600" dirty="0" smtClean="0"/>
              <a:t>analysis</a:t>
            </a:r>
            <a:endParaRPr lang="en-US" sz="3600" dirty="0"/>
          </a:p>
          <a:p>
            <a:r>
              <a:rPr lang="en-US" sz="3600" dirty="0" smtClean="0"/>
              <a:t>Interpretation is </a:t>
            </a:r>
            <a:r>
              <a:rPr lang="en-US" sz="3600" dirty="0"/>
              <a:t>the cornerstone of </a:t>
            </a:r>
            <a:r>
              <a:rPr lang="en-US" sz="3600" dirty="0" smtClean="0"/>
              <a:t>technique </a:t>
            </a:r>
          </a:p>
          <a:p>
            <a:r>
              <a:rPr lang="en-US" sz="3600" dirty="0" smtClean="0"/>
              <a:t>Interpretation </a:t>
            </a:r>
            <a:r>
              <a:rPr lang="en-US" sz="3600" dirty="0"/>
              <a:t>is the primary means by which other aspects of technique are </a:t>
            </a:r>
            <a:r>
              <a:rPr lang="en-US" sz="3600" dirty="0" smtClean="0"/>
              <a:t>mediated</a:t>
            </a:r>
          </a:p>
          <a:p>
            <a:r>
              <a:rPr lang="en-US" sz="3600" dirty="0"/>
              <a:t>I</a:t>
            </a:r>
            <a:r>
              <a:rPr lang="en-US" sz="3600" dirty="0" smtClean="0"/>
              <a:t>nterpretation is not </a:t>
            </a:r>
            <a:r>
              <a:rPr lang="en-US" sz="3600" dirty="0"/>
              <a:t>everything that is verbally presented to the patient in a </a:t>
            </a:r>
            <a:r>
              <a:rPr lang="en-US" sz="3600" dirty="0" smtClean="0"/>
              <a:t>session</a:t>
            </a:r>
          </a:p>
          <a:p>
            <a:r>
              <a:rPr lang="en-US" sz="3600" dirty="0"/>
              <a:t>O</a:t>
            </a:r>
            <a:r>
              <a:rPr lang="en-US" sz="3600" dirty="0" smtClean="0"/>
              <a:t>nly </a:t>
            </a:r>
            <a:r>
              <a:rPr lang="en-US" sz="3600" dirty="0"/>
              <a:t>interpretation is specifically intended to facilitate the emergence, understanding, and engagement with the patient’s </a:t>
            </a:r>
            <a:r>
              <a:rPr lang="en-US" sz="3600" dirty="0" smtClean="0"/>
              <a:t>unconscious</a:t>
            </a:r>
            <a:endParaRPr lang="en-US" sz="3600" dirty="0"/>
          </a:p>
        </p:txBody>
      </p:sp>
    </p:spTree>
    <p:extLst>
      <p:ext uri="{BB962C8B-B14F-4D97-AF65-F5344CB8AC3E}">
        <p14:creationId xmlns:p14="http://schemas.microsoft.com/office/powerpoint/2010/main" xmlns="" val="2056157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133601"/>
            <a:ext cx="8229600" cy="3992563"/>
          </a:xfrm>
        </p:spPr>
        <p:txBody>
          <a:bodyPr/>
          <a:lstStyle/>
          <a:p>
            <a:pPr algn="ctr">
              <a:buNone/>
            </a:pPr>
            <a:r>
              <a:rPr lang="en-US" sz="4500" dirty="0"/>
              <a:t>Interpretation is an invitation </a:t>
            </a:r>
          </a:p>
          <a:p>
            <a:pPr algn="ctr">
              <a:buNone/>
            </a:pPr>
            <a:r>
              <a:rPr lang="en-US" sz="4500" dirty="0"/>
              <a:t>for the patient to see their </a:t>
            </a:r>
          </a:p>
          <a:p>
            <a:pPr algn="ctr">
              <a:buNone/>
            </a:pPr>
            <a:r>
              <a:rPr lang="en-US" sz="4500" dirty="0"/>
              <a:t>world in a new way.</a:t>
            </a:r>
          </a:p>
          <a:p>
            <a:pPr>
              <a:buNone/>
            </a:pPr>
            <a:endParaRPr lang="en-US" sz="4000" b="1" dirty="0"/>
          </a:p>
        </p:txBody>
      </p:sp>
    </p:spTree>
    <p:extLst>
      <p:ext uri="{BB962C8B-B14F-4D97-AF65-F5344CB8AC3E}">
        <p14:creationId xmlns:p14="http://schemas.microsoft.com/office/powerpoint/2010/main" xmlns="" val="3901750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9062" y="23652"/>
            <a:ext cx="7178937" cy="6834348"/>
          </a:xfrm>
          <a:prstGeom prst="rect">
            <a:avLst/>
          </a:prstGeom>
        </p:spPr>
      </p:pic>
    </p:spTree>
    <p:extLst>
      <p:ext uri="{BB962C8B-B14F-4D97-AF65-F5344CB8AC3E}">
        <p14:creationId xmlns:p14="http://schemas.microsoft.com/office/powerpoint/2010/main" xmlns="" val="314046638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68880" y="-24017"/>
            <a:ext cx="7229011" cy="6882018"/>
          </a:xfrm>
          <a:prstGeom prst="rect">
            <a:avLst/>
          </a:prstGeom>
        </p:spPr>
      </p:pic>
    </p:spTree>
    <p:extLst>
      <p:ext uri="{BB962C8B-B14F-4D97-AF65-F5344CB8AC3E}">
        <p14:creationId xmlns:p14="http://schemas.microsoft.com/office/powerpoint/2010/main" xmlns="" val="276116014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Definition of  Technique</a:t>
            </a:r>
            <a:endParaRPr lang="en-US" dirty="0"/>
          </a:p>
        </p:txBody>
      </p:sp>
      <p:sp>
        <p:nvSpPr>
          <p:cNvPr id="2" name="Content Placeholder 1"/>
          <p:cNvSpPr>
            <a:spLocks noGrp="1"/>
          </p:cNvSpPr>
          <p:nvPr>
            <p:ph idx="1"/>
          </p:nvPr>
        </p:nvSpPr>
        <p:spPr>
          <a:xfrm>
            <a:off x="979100" y="2506662"/>
            <a:ext cx="10233800" cy="4351338"/>
          </a:xfrm>
        </p:spPr>
        <p:txBody>
          <a:bodyPr/>
          <a:lstStyle/>
          <a:p>
            <a:r>
              <a:rPr lang="en-US" sz="3200" dirty="0"/>
              <a:t>By technique we specifically mean the guidelines and </a:t>
            </a:r>
            <a:r>
              <a:rPr lang="en-US" sz="3200" dirty="0" smtClean="0"/>
              <a:t>methods </a:t>
            </a:r>
            <a:r>
              <a:rPr lang="en-US" sz="3200" dirty="0"/>
              <a:t>by which the analytic process takes place. </a:t>
            </a:r>
            <a:endParaRPr lang="en-US" sz="3200" dirty="0" smtClean="0"/>
          </a:p>
          <a:p>
            <a:pPr marL="0" indent="0">
              <a:buNone/>
            </a:pPr>
            <a:endParaRPr lang="en-US" sz="3200" dirty="0" smtClean="0"/>
          </a:p>
          <a:p>
            <a:r>
              <a:rPr lang="en-US" sz="3200" dirty="0" smtClean="0"/>
              <a:t>Technique is not </a:t>
            </a:r>
            <a:r>
              <a:rPr lang="en-US" sz="3200" dirty="0"/>
              <a:t>a set of </a:t>
            </a:r>
            <a:r>
              <a:rPr lang="en-US" sz="3200" dirty="0" smtClean="0"/>
              <a:t>rules which, </a:t>
            </a:r>
            <a:r>
              <a:rPr lang="en-US" sz="3200" dirty="0"/>
              <a:t>when rigidly adhered </a:t>
            </a:r>
            <a:r>
              <a:rPr lang="en-US" sz="3200" dirty="0" smtClean="0"/>
              <a:t>to, define </a:t>
            </a:r>
            <a:r>
              <a:rPr lang="en-US" sz="3200" dirty="0"/>
              <a:t>analysis. </a:t>
            </a:r>
          </a:p>
          <a:p>
            <a:endParaRPr lang="en-US" dirty="0"/>
          </a:p>
        </p:txBody>
      </p:sp>
    </p:spTree>
    <p:extLst>
      <p:ext uri="{BB962C8B-B14F-4D97-AF65-F5344CB8AC3E}">
        <p14:creationId xmlns:p14="http://schemas.microsoft.com/office/powerpoint/2010/main" xmlns="" val="158221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623" y="2322014"/>
            <a:ext cx="10233800" cy="4351338"/>
          </a:xfrm>
        </p:spPr>
        <p:txBody>
          <a:bodyPr>
            <a:normAutofit/>
          </a:bodyPr>
          <a:lstStyle/>
          <a:p>
            <a:pPr marL="0" indent="0" algn="ctr">
              <a:buNone/>
            </a:pPr>
            <a:r>
              <a:rPr lang="en-US" sz="4500" dirty="0" smtClean="0"/>
              <a:t>Interpretation provides meaning </a:t>
            </a:r>
          </a:p>
          <a:p>
            <a:pPr marL="0" indent="0" algn="ctr">
              <a:buNone/>
            </a:pPr>
            <a:r>
              <a:rPr lang="en-US" sz="4500" dirty="0" smtClean="0"/>
              <a:t>to </a:t>
            </a:r>
            <a:r>
              <a:rPr lang="en-US" sz="4500" dirty="0"/>
              <a:t>what is being </a:t>
            </a:r>
            <a:r>
              <a:rPr lang="en-US" sz="4500" dirty="0" smtClean="0"/>
              <a:t>experienced.</a:t>
            </a:r>
            <a:endParaRPr lang="en-US" sz="4500" dirty="0"/>
          </a:p>
        </p:txBody>
      </p:sp>
    </p:spTree>
    <p:extLst>
      <p:ext uri="{BB962C8B-B14F-4D97-AF65-F5344CB8AC3E}">
        <p14:creationId xmlns:p14="http://schemas.microsoft.com/office/powerpoint/2010/main" xmlns="" val="3516633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5628" y="1618527"/>
            <a:ext cx="7772400" cy="3581400"/>
          </a:xfrm>
        </p:spPr>
        <p:txBody>
          <a:bodyPr>
            <a:normAutofit/>
          </a:bodyPr>
          <a:lstStyle/>
          <a:p>
            <a:pPr marL="252412" indent="0" algn="ctr">
              <a:spcBef>
                <a:spcPts val="0"/>
              </a:spcBef>
              <a:buNone/>
            </a:pPr>
            <a:r>
              <a:rPr lang="en-US" sz="4000" dirty="0" smtClean="0"/>
              <a:t>Interpretation is </a:t>
            </a:r>
            <a:r>
              <a:rPr lang="en-US" sz="4000" dirty="0"/>
              <a:t>the verbal expression of what is understood about the </a:t>
            </a:r>
            <a:r>
              <a:rPr lang="en-US" sz="4000" dirty="0" smtClean="0"/>
              <a:t>unconscious situation </a:t>
            </a:r>
          </a:p>
          <a:p>
            <a:pPr marL="252412" indent="0" algn="ctr">
              <a:spcBef>
                <a:spcPts val="0"/>
              </a:spcBef>
              <a:buNone/>
            </a:pPr>
            <a:r>
              <a:rPr lang="en-US" sz="4000" dirty="0" smtClean="0"/>
              <a:t>of the patient.  </a:t>
            </a:r>
            <a:endParaRPr lang="en-US" sz="4000" dirty="0"/>
          </a:p>
        </p:txBody>
      </p:sp>
    </p:spTree>
    <p:extLst>
      <p:ext uri="{BB962C8B-B14F-4D97-AF65-F5344CB8AC3E}">
        <p14:creationId xmlns:p14="http://schemas.microsoft.com/office/powerpoint/2010/main" xmlns="" val="116082248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Michael Fordham on Interpretation (1978, p. 113)</a:t>
            </a:r>
            <a:endParaRPr lang="en-US" dirty="0"/>
          </a:p>
        </p:txBody>
      </p:sp>
      <p:sp>
        <p:nvSpPr>
          <p:cNvPr id="3" name="Content Placeholder 2"/>
          <p:cNvSpPr>
            <a:spLocks noGrp="1"/>
          </p:cNvSpPr>
          <p:nvPr>
            <p:ph idx="1"/>
          </p:nvPr>
        </p:nvSpPr>
        <p:spPr>
          <a:xfrm>
            <a:off x="1120000" y="2230739"/>
            <a:ext cx="10233800" cy="4351338"/>
          </a:xfrm>
        </p:spPr>
        <p:txBody>
          <a:bodyPr/>
          <a:lstStyle/>
          <a:p>
            <a:pPr marL="0" indent="0" algn="ctr">
              <a:buNone/>
            </a:pPr>
            <a:r>
              <a:rPr lang="en-US" sz="4000" dirty="0" smtClean="0"/>
              <a:t>An interpretation “connects </a:t>
            </a:r>
            <a:r>
              <a:rPr lang="en-US" sz="4000" dirty="0"/>
              <a:t>together statements of the patient that have a common source unknown to the patient.  So when the analyst tells the patient about the source he makes an inference that goes beyond the actual material at hand." </a:t>
            </a:r>
          </a:p>
          <a:p>
            <a:endParaRPr lang="en-US" dirty="0"/>
          </a:p>
        </p:txBody>
      </p:sp>
    </p:spTree>
    <p:extLst>
      <p:ext uri="{BB962C8B-B14F-4D97-AF65-F5344CB8AC3E}">
        <p14:creationId xmlns:p14="http://schemas.microsoft.com/office/powerpoint/2010/main" xmlns="" val="3409710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84238"/>
          </a:xfrm>
        </p:spPr>
        <p:txBody>
          <a:bodyPr>
            <a:normAutofit fontScale="90000"/>
          </a:bodyPr>
          <a:lstStyle/>
          <a:p>
            <a:r>
              <a:rPr lang="en-US" dirty="0" smtClean="0"/>
              <a:t>Interpretive versus Supportive</a:t>
            </a:r>
            <a:endParaRPr lang="en-US" dirty="0"/>
          </a:p>
        </p:txBody>
      </p:sp>
      <p:sp>
        <p:nvSpPr>
          <p:cNvPr id="3" name="Content Placeholder 2"/>
          <p:cNvSpPr>
            <a:spLocks noGrp="1"/>
          </p:cNvSpPr>
          <p:nvPr>
            <p:ph idx="1"/>
          </p:nvPr>
        </p:nvSpPr>
        <p:spPr>
          <a:xfrm>
            <a:off x="1764631" y="2049380"/>
            <a:ext cx="9111916" cy="4068763"/>
          </a:xfrm>
        </p:spPr>
        <p:txBody>
          <a:bodyPr>
            <a:normAutofit/>
          </a:bodyPr>
          <a:lstStyle/>
          <a:p>
            <a:pPr marL="252412" indent="0">
              <a:buNone/>
            </a:pPr>
            <a:r>
              <a:rPr lang="en-US" sz="3000" dirty="0" smtClean="0"/>
              <a:t>Psychoanalytic therapy is interpretive rather than suggestive. . . .Principally, the therapist helps through making interpretations . . . The warm relationship is the necessary context for the interpretive actions of the therapist, because interpretations necessarily involve some narcissistic affront to the patient.</a:t>
            </a:r>
          </a:p>
          <a:p>
            <a:pPr marL="252412" indent="0">
              <a:buNone/>
            </a:pPr>
            <a:endParaRPr lang="en-US" sz="3000" dirty="0" smtClean="0"/>
          </a:p>
          <a:p>
            <a:pPr marL="252412" indent="0" algn="r">
              <a:buNone/>
            </a:pPr>
            <a:r>
              <a:rPr lang="en-US" dirty="0" smtClean="0"/>
              <a:t>			 Auld &amp; Hyman, 1991 (p. 19, 35)</a:t>
            </a:r>
            <a:endParaRPr lang="en-US" dirty="0"/>
          </a:p>
        </p:txBody>
      </p:sp>
    </p:spTree>
    <p:extLst>
      <p:ext uri="{BB962C8B-B14F-4D97-AF65-F5344CB8AC3E}">
        <p14:creationId xmlns:p14="http://schemas.microsoft.com/office/powerpoint/2010/main" xmlns="" val="420873855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Suggestion versus </a:t>
            </a:r>
            <a:br>
              <a:rPr lang="en-US" dirty="0" smtClean="0">
                <a:solidFill>
                  <a:schemeClr val="tx1"/>
                </a:solidFill>
              </a:rPr>
            </a:br>
            <a:r>
              <a:rPr lang="en-US" dirty="0" smtClean="0">
                <a:solidFill>
                  <a:schemeClr val="tx1"/>
                </a:solidFill>
              </a:rPr>
              <a:t>Interpretation in Analysis</a:t>
            </a:r>
            <a:endParaRPr lang="en-US" dirty="0">
              <a:solidFill>
                <a:schemeClr val="tx1"/>
              </a:solidFill>
            </a:endParaRPr>
          </a:p>
        </p:txBody>
      </p:sp>
      <p:sp>
        <p:nvSpPr>
          <p:cNvPr id="3" name="Content Placeholder 2"/>
          <p:cNvSpPr>
            <a:spLocks noGrp="1"/>
          </p:cNvSpPr>
          <p:nvPr>
            <p:ph idx="1"/>
          </p:nvPr>
        </p:nvSpPr>
        <p:spPr>
          <a:xfrm>
            <a:off x="1120000" y="2063750"/>
            <a:ext cx="10233800" cy="4351338"/>
          </a:xfrm>
        </p:spPr>
        <p:txBody>
          <a:bodyPr>
            <a:normAutofit/>
          </a:bodyPr>
          <a:lstStyle/>
          <a:p>
            <a:pPr marL="137160" indent="0">
              <a:buNone/>
            </a:pPr>
            <a:r>
              <a:rPr lang="en-US" sz="3200" dirty="0" smtClean="0"/>
              <a:t>“Methods of treatment based on suggestion are deceptive makeshifts; they are incompatible with the principles of analytical therapy and should be avoided if at all possible.  Naturally suggestion can only be avoided if the doctor is conscious of its possibility.  There is at the best of times always enough - and more than enough - unconscious suggestion.” </a:t>
            </a:r>
          </a:p>
          <a:p>
            <a:pPr algn="r">
              <a:buNone/>
            </a:pPr>
            <a:r>
              <a:rPr lang="en-US" sz="3200" dirty="0" smtClean="0"/>
              <a:t>						</a:t>
            </a:r>
            <a:r>
              <a:rPr lang="en-US" sz="3200" dirty="0"/>
              <a:t> </a:t>
            </a:r>
            <a:r>
              <a:rPr lang="en-US" dirty="0"/>
              <a:t>Jung, CW16, par 315</a:t>
            </a:r>
          </a:p>
        </p:txBody>
      </p:sp>
    </p:spTree>
    <p:extLst>
      <p:ext uri="{BB962C8B-B14F-4D97-AF65-F5344CB8AC3E}">
        <p14:creationId xmlns:p14="http://schemas.microsoft.com/office/powerpoint/2010/main" xmlns="" val="177539903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Non-Analytic Interventions </a:t>
            </a:r>
            <a:endParaRPr lang="en-US" dirty="0">
              <a:solidFill>
                <a:schemeClr val="tx1"/>
              </a:solidFill>
            </a:endParaRPr>
          </a:p>
        </p:txBody>
      </p:sp>
      <p:sp>
        <p:nvSpPr>
          <p:cNvPr id="3" name="Content Placeholder 2"/>
          <p:cNvSpPr>
            <a:spLocks noGrp="1"/>
          </p:cNvSpPr>
          <p:nvPr>
            <p:ph idx="1"/>
          </p:nvPr>
        </p:nvSpPr>
        <p:spPr>
          <a:xfrm>
            <a:off x="838199" y="1891862"/>
            <a:ext cx="10052957" cy="4785360"/>
          </a:xfrm>
        </p:spPr>
        <p:txBody>
          <a:bodyPr>
            <a:normAutofit/>
          </a:bodyPr>
          <a:lstStyle/>
          <a:p>
            <a:pPr marL="137160" indent="0">
              <a:buNone/>
            </a:pPr>
            <a:r>
              <a:rPr lang="en-US" dirty="0" smtClean="0"/>
              <a:t>“Analyzing is not giving didactic instructions on how to be a ‘good’ or comfortable analysand, nor is it teaching psychoanalytic generalizations about individual development or the way of the world.  Certainly it is not giving advice and reassurance or issuing commands or prohibitions.  As a rule, acting in any of these ways is neither analyzing nor preparing the way for interpretation.  </a:t>
            </a:r>
            <a:r>
              <a:rPr lang="en-US" i="1" dirty="0" smtClean="0"/>
              <a:t>Most likely it is setting limits on what can be worked through later in analysis.”</a:t>
            </a:r>
          </a:p>
          <a:p>
            <a:pPr algn="r">
              <a:spcBef>
                <a:spcPts val="0"/>
              </a:spcBef>
              <a:buNone/>
            </a:pPr>
            <a:r>
              <a:rPr lang="en-US" dirty="0" smtClean="0"/>
              <a:t>					</a:t>
            </a:r>
            <a:r>
              <a:rPr lang="en-US" dirty="0"/>
              <a:t> Roy Schafer, </a:t>
            </a:r>
          </a:p>
          <a:p>
            <a:pPr algn="r">
              <a:spcBef>
                <a:spcPts val="0"/>
              </a:spcBef>
              <a:buNone/>
            </a:pPr>
            <a:r>
              <a:rPr lang="en-US" i="1" dirty="0"/>
              <a:t>The Analytic Attitude,</a:t>
            </a:r>
          </a:p>
          <a:p>
            <a:pPr algn="r">
              <a:spcBef>
                <a:spcPts val="0"/>
              </a:spcBef>
              <a:buNone/>
            </a:pPr>
            <a:r>
              <a:rPr lang="en-US" dirty="0"/>
              <a:t>1983, p. </a:t>
            </a:r>
            <a:r>
              <a:rPr lang="en-US" sz="2600" dirty="0" smtClean="0"/>
              <a:t>11</a:t>
            </a:r>
            <a:endParaRPr lang="en-US" sz="2600" dirty="0"/>
          </a:p>
        </p:txBody>
      </p:sp>
    </p:spTree>
    <p:extLst>
      <p:ext uri="{BB962C8B-B14F-4D97-AF65-F5344CB8AC3E}">
        <p14:creationId xmlns:p14="http://schemas.microsoft.com/office/powerpoint/2010/main" xmlns="" val="140485343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Centrality of Analyzing</a:t>
            </a:r>
            <a:endParaRPr lang="en-US" dirty="0">
              <a:solidFill>
                <a:schemeClr val="tx1"/>
              </a:solidFill>
            </a:endParaRPr>
          </a:p>
        </p:txBody>
      </p:sp>
      <p:sp>
        <p:nvSpPr>
          <p:cNvPr id="3" name="Content Placeholder 2"/>
          <p:cNvSpPr>
            <a:spLocks noGrp="1"/>
          </p:cNvSpPr>
          <p:nvPr>
            <p:ph idx="1"/>
          </p:nvPr>
        </p:nvSpPr>
        <p:spPr>
          <a:xfrm>
            <a:off x="1126671" y="2514600"/>
            <a:ext cx="9312729" cy="3794760"/>
          </a:xfrm>
        </p:spPr>
        <p:txBody>
          <a:bodyPr/>
          <a:lstStyle/>
          <a:p>
            <a:pPr marL="137160" indent="0">
              <a:buNone/>
            </a:pPr>
            <a:r>
              <a:rPr lang="en-US" sz="3600" dirty="0"/>
              <a:t>“For the analyst, analyzing is not an alternative to being helpful, it is the analytic way of being helpful.” </a:t>
            </a:r>
          </a:p>
          <a:p>
            <a:pPr marL="137160" indent="0">
              <a:buNone/>
            </a:pPr>
            <a:endParaRPr lang="en-US" sz="3200" dirty="0"/>
          </a:p>
          <a:p>
            <a:pPr algn="r">
              <a:spcBef>
                <a:spcPts val="0"/>
              </a:spcBef>
              <a:buNone/>
            </a:pPr>
            <a:r>
              <a:rPr lang="en-US" sz="3200" dirty="0"/>
              <a:t>			</a:t>
            </a:r>
            <a:r>
              <a:rPr lang="en-US" dirty="0" smtClean="0"/>
              <a:t>	</a:t>
            </a:r>
            <a:r>
              <a:rPr lang="en-US" dirty="0"/>
              <a:t>	 Roy Schafer, </a:t>
            </a:r>
          </a:p>
          <a:p>
            <a:pPr algn="r">
              <a:spcBef>
                <a:spcPts val="0"/>
              </a:spcBef>
              <a:buNone/>
            </a:pPr>
            <a:r>
              <a:rPr lang="en-US" i="1" dirty="0"/>
              <a:t>The Analytic Attitude,</a:t>
            </a:r>
          </a:p>
          <a:p>
            <a:pPr algn="r">
              <a:spcBef>
                <a:spcPts val="0"/>
              </a:spcBef>
              <a:buNone/>
            </a:pPr>
            <a:r>
              <a:rPr lang="en-US" dirty="0"/>
              <a:t>1983, p. 13 </a:t>
            </a:r>
            <a:endParaRPr lang="en-US" dirty="0" smtClean="0"/>
          </a:p>
        </p:txBody>
      </p:sp>
    </p:spTree>
    <p:extLst>
      <p:ext uri="{BB962C8B-B14F-4D97-AF65-F5344CB8AC3E}">
        <p14:creationId xmlns:p14="http://schemas.microsoft.com/office/powerpoint/2010/main" xmlns="" val="302283787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636666" y="518160"/>
            <a:ext cx="9244693" cy="747897"/>
          </a:xfrm>
          <a:noFill/>
          <a:ln>
            <a:miter lim="800000"/>
            <a:headEnd/>
            <a:tailEnd/>
          </a:ln>
        </p:spPr>
        <p:txBody>
          <a:bodyPr vert="horz" wrap="square" lIns="0" tIns="0" rIns="0" bIns="0" numCol="1" rtlCol="0" anchor="t" anchorCtr="0" compatLnSpc="1">
            <a:prstTxWarp prst="textNoShape">
              <a:avLst/>
            </a:prstTxWarp>
            <a:spAutoFit/>
          </a:bodyPr>
          <a:lstStyle/>
          <a:p>
            <a:pPr defTabSz="381000"/>
            <a:r>
              <a:rPr lang="en-US" dirty="0" smtClean="0">
                <a:latin typeface="+mn-lt"/>
              </a:rPr>
              <a:t>Supportive - Analytic Continuum</a:t>
            </a:r>
          </a:p>
        </p:txBody>
      </p:sp>
      <p:pic>
        <p:nvPicPr>
          <p:cNvPr id="14339" name="Picture 3"/>
          <p:cNvPicPr>
            <a:picLocks noChangeAspect="1" noChangeArrowheads="1"/>
          </p:cNvPicPr>
          <p:nvPr/>
        </p:nvPicPr>
        <p:blipFill>
          <a:blip r:embed="rId2" cstate="print"/>
          <a:srcRect/>
          <a:stretch>
            <a:fillRect/>
          </a:stretch>
        </p:blipFill>
        <p:spPr bwMode="auto">
          <a:xfrm>
            <a:off x="2956106" y="2927712"/>
            <a:ext cx="6516688" cy="2493373"/>
          </a:xfrm>
          <a:prstGeom prst="rect">
            <a:avLst/>
          </a:prstGeom>
          <a:noFill/>
          <a:ln w="9525">
            <a:noFill/>
            <a:miter lim="800000"/>
            <a:headEnd/>
            <a:tailEnd/>
          </a:ln>
        </p:spPr>
      </p:pic>
      <p:sp>
        <p:nvSpPr>
          <p:cNvPr id="14340" name="Text Box 4"/>
          <p:cNvSpPr txBox="1">
            <a:spLocks noChangeArrowheads="1"/>
          </p:cNvSpPr>
          <p:nvPr/>
        </p:nvSpPr>
        <p:spPr bwMode="auto">
          <a:xfrm>
            <a:off x="2188574" y="1971188"/>
            <a:ext cx="3154135" cy="615553"/>
          </a:xfrm>
          <a:prstGeom prst="rect">
            <a:avLst/>
          </a:prstGeom>
          <a:noFill/>
          <a:ln w="9525">
            <a:noFill/>
            <a:miter lim="800000"/>
            <a:headEnd/>
            <a:tailEnd/>
          </a:ln>
        </p:spPr>
        <p:txBody>
          <a:bodyPr wrap="square" lIns="0" tIns="0" rIns="0" bIns="0">
            <a:spAutoFit/>
          </a:bodyPr>
          <a:lstStyle/>
          <a:p>
            <a:pPr defTabSz="381000"/>
            <a:r>
              <a:rPr lang="en-US" sz="4000" b="1" dirty="0"/>
              <a:t>Supportive</a:t>
            </a:r>
          </a:p>
        </p:txBody>
      </p:sp>
      <p:sp>
        <p:nvSpPr>
          <p:cNvPr id="14341" name="Text Box 5"/>
          <p:cNvSpPr txBox="1">
            <a:spLocks noChangeArrowheads="1"/>
          </p:cNvSpPr>
          <p:nvPr/>
        </p:nvSpPr>
        <p:spPr bwMode="auto">
          <a:xfrm>
            <a:off x="8377737" y="1971188"/>
            <a:ext cx="2503622" cy="615553"/>
          </a:xfrm>
          <a:prstGeom prst="rect">
            <a:avLst/>
          </a:prstGeom>
          <a:noFill/>
          <a:ln w="9525">
            <a:noFill/>
            <a:miter lim="800000"/>
            <a:headEnd/>
            <a:tailEnd/>
          </a:ln>
        </p:spPr>
        <p:txBody>
          <a:bodyPr wrap="square" lIns="0" tIns="0" rIns="0" bIns="0">
            <a:spAutoFit/>
          </a:bodyPr>
          <a:lstStyle/>
          <a:p>
            <a:pPr defTabSz="381000"/>
            <a:r>
              <a:rPr lang="en-US" sz="4000" b="1" dirty="0"/>
              <a:t>Analytic</a:t>
            </a:r>
          </a:p>
        </p:txBody>
      </p:sp>
    </p:spTree>
    <p:extLst>
      <p:ext uri="{BB962C8B-B14F-4D97-AF65-F5344CB8AC3E}">
        <p14:creationId xmlns:p14="http://schemas.microsoft.com/office/powerpoint/2010/main" xmlns="" val="518298847"/>
      </p:ext>
    </p:extLst>
  </p:cSld>
  <p:clrMapOvr>
    <a:masterClrMapping/>
  </p:clrMapOvr>
  <p:transition spd="slow" advClick="0">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924050" y="685801"/>
            <a:ext cx="8343900" cy="747897"/>
          </a:xfrm>
          <a:noFill/>
          <a:ln>
            <a:miter lim="800000"/>
            <a:headEnd/>
            <a:tailEnd/>
          </a:ln>
        </p:spPr>
        <p:txBody>
          <a:bodyPr vert="horz" wrap="square" lIns="0" tIns="0" rIns="0" bIns="0" numCol="1" rtlCol="0" anchor="t" anchorCtr="0" compatLnSpc="1">
            <a:prstTxWarp prst="textNoShape">
              <a:avLst/>
            </a:prstTxWarp>
            <a:spAutoFit/>
          </a:bodyPr>
          <a:lstStyle/>
          <a:p>
            <a:pPr algn="ctr" defTabSz="381000"/>
            <a:r>
              <a:rPr lang="en-US" dirty="0" smtClean="0">
                <a:latin typeface="+mn-lt"/>
              </a:rPr>
              <a:t>The Cycle of Interpretation</a:t>
            </a:r>
          </a:p>
        </p:txBody>
      </p:sp>
      <p:sp>
        <p:nvSpPr>
          <p:cNvPr id="19459" name="Rectangle 3"/>
          <p:cNvSpPr>
            <a:spLocks noGrp="1" noChangeArrowheads="1"/>
          </p:cNvSpPr>
          <p:nvPr>
            <p:ph type="body" idx="1"/>
          </p:nvPr>
        </p:nvSpPr>
        <p:spPr bwMode="auto">
          <a:xfrm>
            <a:off x="1924050" y="1802675"/>
            <a:ext cx="8277225" cy="4851585"/>
          </a:xfrm>
          <a:noFill/>
          <a:ln>
            <a:miter lim="800000"/>
            <a:headEnd/>
            <a:tailEnd/>
          </a:ln>
        </p:spPr>
        <p:txBody>
          <a:bodyPr vert="horz" wrap="square" lIns="0" tIns="0" rIns="0" bIns="0" numCol="1" rtlCol="0" anchor="t" anchorCtr="0" compatLnSpc="1">
            <a:prstTxWarp prst="textNoShape">
              <a:avLst/>
            </a:prstTxWarp>
            <a:spAutoFit/>
          </a:bodyPr>
          <a:lstStyle/>
          <a:p>
            <a:pPr marL="0" indent="252413" defTabSz="381000"/>
            <a:r>
              <a:rPr lang="en-US" u="sng" dirty="0" smtClean="0">
                <a:solidFill>
                  <a:schemeClr val="tx1"/>
                </a:solidFill>
              </a:rPr>
              <a:t>Confrontation (Observation)</a:t>
            </a:r>
          </a:p>
          <a:p>
            <a:pPr lvl="1" defTabSz="381000"/>
            <a:r>
              <a:rPr lang="en-US" dirty="0" smtClean="0">
                <a:solidFill>
                  <a:schemeClr val="tx1"/>
                </a:solidFill>
              </a:rPr>
              <a:t>A calling of attention to an act or utterance by the patient.</a:t>
            </a:r>
          </a:p>
          <a:p>
            <a:pPr marL="0" indent="252413" defTabSz="381000"/>
            <a:r>
              <a:rPr lang="en-US" u="sng" dirty="0" smtClean="0">
                <a:solidFill>
                  <a:schemeClr val="tx1"/>
                </a:solidFill>
              </a:rPr>
              <a:t>Clarification (Inference)</a:t>
            </a:r>
          </a:p>
          <a:p>
            <a:pPr lvl="1" defTabSz="381000"/>
            <a:r>
              <a:rPr lang="en-US" dirty="0" smtClean="0">
                <a:solidFill>
                  <a:schemeClr val="tx1"/>
                </a:solidFill>
              </a:rPr>
              <a:t>Combines confrontation with an identification, by the analyst, of a possible unconscious process.</a:t>
            </a:r>
          </a:p>
          <a:p>
            <a:pPr marL="0" indent="252413" defTabSz="381000"/>
            <a:r>
              <a:rPr lang="en-US" u="sng" dirty="0" smtClean="0">
                <a:solidFill>
                  <a:schemeClr val="tx1"/>
                </a:solidFill>
              </a:rPr>
              <a:t>Interpretation</a:t>
            </a:r>
          </a:p>
          <a:p>
            <a:pPr lvl="1" defTabSz="381000"/>
            <a:r>
              <a:rPr lang="en-US" dirty="0" smtClean="0">
                <a:solidFill>
                  <a:schemeClr val="tx1"/>
                </a:solidFill>
              </a:rPr>
              <a:t>Gives meaning to events, feelings, or experiences which previously had no conscious meaning or for which the meaning was hidden. </a:t>
            </a:r>
          </a:p>
          <a:p>
            <a:pPr marL="0" indent="252413" defTabSz="381000"/>
            <a:r>
              <a:rPr lang="en-US" u="sng" dirty="0" smtClean="0">
                <a:solidFill>
                  <a:schemeClr val="tx1"/>
                </a:solidFill>
              </a:rPr>
              <a:t>Construction</a:t>
            </a:r>
          </a:p>
          <a:p>
            <a:pPr lvl="1" defTabSz="381000"/>
            <a:r>
              <a:rPr lang="en-US" dirty="0" smtClean="0">
                <a:solidFill>
                  <a:schemeClr val="tx1"/>
                </a:solidFill>
              </a:rPr>
              <a:t>Is a pattern of interpretations, extending over time which give a larger pattern of meaning to a patient’s life.</a:t>
            </a:r>
          </a:p>
        </p:txBody>
      </p:sp>
    </p:spTree>
    <p:extLst>
      <p:ext uri="{BB962C8B-B14F-4D97-AF65-F5344CB8AC3E}">
        <p14:creationId xmlns:p14="http://schemas.microsoft.com/office/powerpoint/2010/main" xmlns="" val="150824098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19099" y="271464"/>
            <a:ext cx="11287125" cy="747897"/>
          </a:xfrm>
          <a:noFill/>
          <a:ln>
            <a:miter lim="800000"/>
            <a:headEnd/>
            <a:tailEnd/>
          </a:ln>
        </p:spPr>
        <p:txBody>
          <a:bodyPr vert="horz" wrap="square" lIns="0" tIns="0" rIns="0" bIns="0" numCol="1" rtlCol="0" anchor="t" anchorCtr="0" compatLnSpc="1">
            <a:prstTxWarp prst="textNoShape">
              <a:avLst/>
            </a:prstTxWarp>
            <a:spAutoFit/>
          </a:bodyPr>
          <a:lstStyle/>
          <a:p>
            <a:pPr algn="ctr" defTabSz="381000"/>
            <a:r>
              <a:rPr lang="en-US" dirty="0" smtClean="0">
                <a:latin typeface="+mn-lt"/>
              </a:rPr>
              <a:t>The Cycle of Interpretation: Examples</a:t>
            </a:r>
          </a:p>
        </p:txBody>
      </p:sp>
      <p:sp>
        <p:nvSpPr>
          <p:cNvPr id="19459" name="Rectangle 3"/>
          <p:cNvSpPr>
            <a:spLocks noGrp="1" noChangeArrowheads="1"/>
          </p:cNvSpPr>
          <p:nvPr>
            <p:ph type="body" idx="1"/>
          </p:nvPr>
        </p:nvSpPr>
        <p:spPr bwMode="auto">
          <a:xfrm>
            <a:off x="1352548" y="1902688"/>
            <a:ext cx="9134477" cy="4032386"/>
          </a:xfrm>
          <a:noFill/>
          <a:ln>
            <a:miter lim="800000"/>
            <a:headEnd/>
            <a:tailEnd/>
          </a:ln>
        </p:spPr>
        <p:txBody>
          <a:bodyPr vert="horz" wrap="square" lIns="0" tIns="0" rIns="0" bIns="0" numCol="1" rtlCol="0" anchor="t" anchorCtr="0" compatLnSpc="1">
            <a:prstTxWarp prst="textNoShape">
              <a:avLst/>
            </a:prstTxWarp>
            <a:spAutoFit/>
          </a:bodyPr>
          <a:lstStyle/>
          <a:p>
            <a:pPr marL="0" indent="252413" defTabSz="381000"/>
            <a:r>
              <a:rPr lang="en-US" sz="3600" u="sng" dirty="0" smtClean="0">
                <a:solidFill>
                  <a:schemeClr val="tx1"/>
                </a:solidFill>
              </a:rPr>
              <a:t>Confrontation (Observation)</a:t>
            </a:r>
          </a:p>
          <a:p>
            <a:pPr marL="0" indent="0" defTabSz="381000">
              <a:buNone/>
            </a:pPr>
            <a:endParaRPr lang="en-US" sz="3600" u="sng" dirty="0" smtClean="0">
              <a:solidFill>
                <a:schemeClr val="tx1"/>
              </a:solidFill>
            </a:endParaRPr>
          </a:p>
          <a:p>
            <a:pPr lvl="1"/>
            <a:r>
              <a:rPr lang="en-US" sz="2800" dirty="0" smtClean="0">
                <a:solidFill>
                  <a:schemeClr val="tx1"/>
                </a:solidFill>
              </a:rPr>
              <a:t>"</a:t>
            </a:r>
            <a:r>
              <a:rPr lang="en-US" sz="2800" dirty="0">
                <a:solidFill>
                  <a:schemeClr val="tx1"/>
                </a:solidFill>
              </a:rPr>
              <a:t>Have you noticed how you always seem to hold your purse in your lap in front of you during our sessions?" </a:t>
            </a:r>
            <a:endParaRPr lang="en-US" sz="2800" dirty="0" smtClean="0">
              <a:solidFill>
                <a:schemeClr val="tx1"/>
              </a:solidFill>
            </a:endParaRPr>
          </a:p>
          <a:p>
            <a:pPr marL="457200" lvl="1" indent="0">
              <a:buNone/>
            </a:pPr>
            <a:endParaRPr lang="en-US" sz="2800" dirty="0">
              <a:solidFill>
                <a:schemeClr val="tx1"/>
              </a:solidFill>
            </a:endParaRPr>
          </a:p>
          <a:p>
            <a:pPr lvl="1"/>
            <a:r>
              <a:rPr lang="en-US" sz="2800" u="sng" dirty="0">
                <a:solidFill>
                  <a:schemeClr val="tx1"/>
                </a:solidFill>
              </a:rPr>
              <a:t>Follow-up </a:t>
            </a:r>
            <a:r>
              <a:rPr lang="en-US" sz="2800" u="sng" dirty="0" smtClean="0">
                <a:solidFill>
                  <a:schemeClr val="tx1"/>
                </a:solidFill>
              </a:rPr>
              <a:t>interpretation</a:t>
            </a:r>
            <a:r>
              <a:rPr lang="en-US" sz="2800" dirty="0" smtClean="0">
                <a:solidFill>
                  <a:schemeClr val="tx1"/>
                </a:solidFill>
              </a:rPr>
              <a:t>: </a:t>
            </a:r>
            <a:r>
              <a:rPr lang="en-US" sz="2800" dirty="0">
                <a:solidFill>
                  <a:schemeClr val="tx1"/>
                </a:solidFill>
              </a:rPr>
              <a:t>"You seem to feel it is necessary to find a way to protect yourself because you feel it would be painful for both of us know how you feel and what you want</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xmlns="" val="261941083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lstStyle/>
          <a:p>
            <a:r>
              <a:rPr lang="en-US" sz="3400" dirty="0" smtClean="0"/>
              <a:t>Technique addresses </a:t>
            </a:r>
            <a:r>
              <a:rPr lang="en-US" sz="3400" dirty="0"/>
              <a:t>the process of analytic work rather than the content that emerges during the work</a:t>
            </a:r>
            <a:r>
              <a:rPr lang="en-US" sz="3400" dirty="0" smtClean="0"/>
              <a:t>.</a:t>
            </a:r>
          </a:p>
          <a:p>
            <a:pPr marL="0" indent="0">
              <a:buNone/>
            </a:pPr>
            <a:endParaRPr lang="en-US" sz="3400" dirty="0" smtClean="0"/>
          </a:p>
          <a:p>
            <a:r>
              <a:rPr lang="en-US" sz="3400" dirty="0"/>
              <a:t>It is a set of </a:t>
            </a:r>
            <a:r>
              <a:rPr lang="en-US" sz="3400" dirty="0" smtClean="0"/>
              <a:t>tools and an attitude </a:t>
            </a:r>
            <a:r>
              <a:rPr lang="en-US" sz="3400" dirty="0"/>
              <a:t>which facilitate the engagement of the unconscious as fully as possible while minimizing factors which interfere with the emergence of unconscious material. </a:t>
            </a:r>
            <a:endParaRPr lang="en-US" sz="3400" dirty="0" smtClean="0"/>
          </a:p>
          <a:p>
            <a:endParaRPr lang="en-US" dirty="0"/>
          </a:p>
        </p:txBody>
      </p:sp>
    </p:spTree>
    <p:extLst>
      <p:ext uri="{BB962C8B-B14F-4D97-AF65-F5344CB8AC3E}">
        <p14:creationId xmlns:p14="http://schemas.microsoft.com/office/powerpoint/2010/main" xmlns="" val="6842940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19099" y="271464"/>
            <a:ext cx="11287125" cy="747897"/>
          </a:xfrm>
          <a:noFill/>
          <a:ln>
            <a:miter lim="800000"/>
            <a:headEnd/>
            <a:tailEnd/>
          </a:ln>
        </p:spPr>
        <p:txBody>
          <a:bodyPr vert="horz" wrap="square" lIns="0" tIns="0" rIns="0" bIns="0" numCol="1" rtlCol="0" anchor="t" anchorCtr="0" compatLnSpc="1">
            <a:prstTxWarp prst="textNoShape">
              <a:avLst/>
            </a:prstTxWarp>
            <a:spAutoFit/>
          </a:bodyPr>
          <a:lstStyle/>
          <a:p>
            <a:pPr algn="ctr" defTabSz="381000"/>
            <a:r>
              <a:rPr lang="en-US" dirty="0" smtClean="0">
                <a:latin typeface="+mn-lt"/>
              </a:rPr>
              <a:t>The Cycle of Interpretation: Examples</a:t>
            </a:r>
          </a:p>
        </p:txBody>
      </p:sp>
      <p:sp>
        <p:nvSpPr>
          <p:cNvPr id="19459" name="Rectangle 3"/>
          <p:cNvSpPr>
            <a:spLocks noGrp="1" noChangeArrowheads="1"/>
          </p:cNvSpPr>
          <p:nvPr>
            <p:ph type="body" idx="1"/>
          </p:nvPr>
        </p:nvSpPr>
        <p:spPr bwMode="auto">
          <a:xfrm>
            <a:off x="1495422" y="1874114"/>
            <a:ext cx="9134477" cy="2962349"/>
          </a:xfrm>
          <a:noFill/>
          <a:ln>
            <a:miter lim="800000"/>
            <a:headEnd/>
            <a:tailEnd/>
          </a:ln>
        </p:spPr>
        <p:txBody>
          <a:bodyPr vert="horz" wrap="square" lIns="0" tIns="0" rIns="0" bIns="0" numCol="1" rtlCol="0" anchor="t" anchorCtr="0" compatLnSpc="1">
            <a:prstTxWarp prst="textNoShape">
              <a:avLst/>
            </a:prstTxWarp>
            <a:spAutoFit/>
          </a:bodyPr>
          <a:lstStyle/>
          <a:p>
            <a:pPr marL="0" indent="252413" defTabSz="381000"/>
            <a:r>
              <a:rPr lang="en-US" sz="3600" u="sng" dirty="0" smtClean="0">
                <a:solidFill>
                  <a:schemeClr val="tx1"/>
                </a:solidFill>
              </a:rPr>
              <a:t>Clarification (Inference)</a:t>
            </a:r>
          </a:p>
          <a:p>
            <a:pPr marL="0" indent="0" defTabSz="381000">
              <a:buNone/>
            </a:pPr>
            <a:endParaRPr lang="en-US" sz="3600" u="sng" dirty="0" smtClean="0">
              <a:solidFill>
                <a:schemeClr val="tx1"/>
              </a:solidFill>
            </a:endParaRPr>
          </a:p>
          <a:p>
            <a:pPr marL="457200" lvl="1" indent="0" defTabSz="381000">
              <a:buNone/>
            </a:pPr>
            <a:r>
              <a:rPr lang="en-US" sz="3200" dirty="0" smtClean="0">
                <a:solidFill>
                  <a:schemeClr val="tx1"/>
                </a:solidFill>
              </a:rPr>
              <a:t>“It may be that your tendency to label your </a:t>
            </a:r>
            <a:r>
              <a:rPr lang="en-US" sz="3200" dirty="0">
                <a:solidFill>
                  <a:schemeClr val="tx1"/>
                </a:solidFill>
              </a:rPr>
              <a:t>thoughts</a:t>
            </a:r>
            <a:r>
              <a:rPr lang="en-US" sz="3200" dirty="0" smtClean="0">
                <a:solidFill>
                  <a:schemeClr val="tx1"/>
                </a:solidFill>
              </a:rPr>
              <a:t> </a:t>
            </a:r>
            <a:r>
              <a:rPr lang="en-US" sz="3200" dirty="0">
                <a:solidFill>
                  <a:schemeClr val="tx1"/>
                </a:solidFill>
              </a:rPr>
              <a:t>as dumb or off the point is a way of </a:t>
            </a:r>
            <a:r>
              <a:rPr lang="en-US" sz="3200" dirty="0" smtClean="0">
                <a:solidFill>
                  <a:schemeClr val="tx1"/>
                </a:solidFill>
              </a:rPr>
              <a:t>disguising </a:t>
            </a:r>
            <a:r>
              <a:rPr lang="en-US" sz="3200" dirty="0">
                <a:solidFill>
                  <a:schemeClr val="tx1"/>
                </a:solidFill>
              </a:rPr>
              <a:t>from yourself the important meaning of a seemingly inadvertent thought." </a:t>
            </a:r>
            <a:endParaRPr lang="en-US" sz="3200" dirty="0" smtClean="0">
              <a:solidFill>
                <a:schemeClr val="tx1"/>
              </a:solidFill>
            </a:endParaRPr>
          </a:p>
        </p:txBody>
      </p:sp>
    </p:spTree>
    <p:extLst>
      <p:ext uri="{BB962C8B-B14F-4D97-AF65-F5344CB8AC3E}">
        <p14:creationId xmlns:p14="http://schemas.microsoft.com/office/powerpoint/2010/main" xmlns="" val="152117565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19099" y="271464"/>
            <a:ext cx="11287125" cy="747897"/>
          </a:xfrm>
          <a:noFill/>
          <a:ln>
            <a:miter lim="800000"/>
            <a:headEnd/>
            <a:tailEnd/>
          </a:ln>
        </p:spPr>
        <p:txBody>
          <a:bodyPr vert="horz" wrap="square" lIns="0" tIns="0" rIns="0" bIns="0" numCol="1" rtlCol="0" anchor="t" anchorCtr="0" compatLnSpc="1">
            <a:prstTxWarp prst="textNoShape">
              <a:avLst/>
            </a:prstTxWarp>
            <a:spAutoFit/>
          </a:bodyPr>
          <a:lstStyle/>
          <a:p>
            <a:pPr algn="ctr" defTabSz="381000"/>
            <a:r>
              <a:rPr lang="en-US" dirty="0" smtClean="0">
                <a:latin typeface="+mn-lt"/>
              </a:rPr>
              <a:t>The Cycle of Interpretation: Examples</a:t>
            </a:r>
          </a:p>
        </p:txBody>
      </p:sp>
      <p:sp>
        <p:nvSpPr>
          <p:cNvPr id="19459" name="Rectangle 3"/>
          <p:cNvSpPr>
            <a:spLocks noGrp="1" noChangeArrowheads="1"/>
          </p:cNvSpPr>
          <p:nvPr>
            <p:ph type="body" idx="1"/>
          </p:nvPr>
        </p:nvSpPr>
        <p:spPr bwMode="auto">
          <a:xfrm>
            <a:off x="1924048" y="2174151"/>
            <a:ext cx="8277225" cy="3405548"/>
          </a:xfrm>
          <a:noFill/>
          <a:ln>
            <a:miter lim="800000"/>
            <a:headEnd/>
            <a:tailEnd/>
          </a:ln>
        </p:spPr>
        <p:txBody>
          <a:bodyPr vert="horz" wrap="square" lIns="0" tIns="0" rIns="0" bIns="0" numCol="1" rtlCol="0" anchor="t" anchorCtr="0" compatLnSpc="1">
            <a:prstTxWarp prst="textNoShape">
              <a:avLst/>
            </a:prstTxWarp>
            <a:spAutoFit/>
          </a:bodyPr>
          <a:lstStyle/>
          <a:p>
            <a:pPr marL="0" indent="252413" defTabSz="381000"/>
            <a:r>
              <a:rPr lang="en-US" sz="3600" u="sng" dirty="0" smtClean="0">
                <a:solidFill>
                  <a:schemeClr val="tx1"/>
                </a:solidFill>
              </a:rPr>
              <a:t>Interpretation</a:t>
            </a:r>
          </a:p>
          <a:p>
            <a:pPr marL="0" indent="0" defTabSz="381000">
              <a:buNone/>
            </a:pPr>
            <a:endParaRPr lang="en-US" sz="3600" u="sng" dirty="0" smtClean="0">
              <a:solidFill>
                <a:schemeClr val="tx1"/>
              </a:solidFill>
            </a:endParaRPr>
          </a:p>
          <a:p>
            <a:pPr marL="228600" lvl="1" indent="0" defTabSz="381000">
              <a:buNone/>
            </a:pPr>
            <a:r>
              <a:rPr lang="en-US" sz="3200" dirty="0" smtClean="0">
                <a:solidFill>
                  <a:schemeClr val="tx1"/>
                </a:solidFill>
              </a:rPr>
              <a:t> </a:t>
            </a:r>
            <a:r>
              <a:rPr lang="en-US" sz="3200" dirty="0">
                <a:solidFill>
                  <a:schemeClr val="tx1"/>
                </a:solidFill>
              </a:rPr>
              <a:t>"I've notice that in our recent sessions you regularly arrive at the end of our time right in the middle of emotionally intense material. I experience this as </a:t>
            </a:r>
            <a:r>
              <a:rPr lang="en-US" sz="3200" dirty="0" smtClean="0">
                <a:solidFill>
                  <a:schemeClr val="tx1"/>
                </a:solidFill>
              </a:rPr>
              <a:t>a </a:t>
            </a:r>
            <a:r>
              <a:rPr lang="en-US" sz="3200" dirty="0">
                <a:solidFill>
                  <a:schemeClr val="tx1"/>
                </a:solidFill>
              </a:rPr>
              <a:t>way in which you arrange to feel hurt and cutoff from me</a:t>
            </a:r>
            <a:r>
              <a:rPr lang="en-US" sz="3200" dirty="0" smtClean="0">
                <a:solidFill>
                  <a:schemeClr val="tx1"/>
                </a:solidFill>
              </a:rPr>
              <a:t>."</a:t>
            </a:r>
            <a:endParaRPr lang="en-US" sz="3200" u="sng" dirty="0">
              <a:solidFill>
                <a:schemeClr val="tx1"/>
              </a:solidFill>
            </a:endParaRPr>
          </a:p>
        </p:txBody>
      </p:sp>
    </p:spTree>
    <p:extLst>
      <p:ext uri="{BB962C8B-B14F-4D97-AF65-F5344CB8AC3E}">
        <p14:creationId xmlns:p14="http://schemas.microsoft.com/office/powerpoint/2010/main" xmlns="" val="17266716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19099" y="271464"/>
            <a:ext cx="11287125" cy="747897"/>
          </a:xfrm>
          <a:noFill/>
          <a:ln>
            <a:miter lim="800000"/>
            <a:headEnd/>
            <a:tailEnd/>
          </a:ln>
        </p:spPr>
        <p:txBody>
          <a:bodyPr vert="horz" wrap="square" lIns="0" tIns="0" rIns="0" bIns="0" numCol="1" rtlCol="0" anchor="t" anchorCtr="0" compatLnSpc="1">
            <a:prstTxWarp prst="textNoShape">
              <a:avLst/>
            </a:prstTxWarp>
            <a:spAutoFit/>
          </a:bodyPr>
          <a:lstStyle/>
          <a:p>
            <a:pPr algn="ctr" defTabSz="381000"/>
            <a:r>
              <a:rPr lang="en-US" dirty="0" smtClean="0">
                <a:latin typeface="+mn-lt"/>
              </a:rPr>
              <a:t>The Cycle of Interpretation: Examples</a:t>
            </a:r>
          </a:p>
        </p:txBody>
      </p:sp>
      <p:sp>
        <p:nvSpPr>
          <p:cNvPr id="19459" name="Rectangle 3"/>
          <p:cNvSpPr>
            <a:spLocks noGrp="1" noChangeArrowheads="1"/>
          </p:cNvSpPr>
          <p:nvPr>
            <p:ph type="body" idx="1"/>
          </p:nvPr>
        </p:nvSpPr>
        <p:spPr bwMode="auto">
          <a:xfrm>
            <a:off x="1083468" y="1316901"/>
            <a:ext cx="9958386" cy="5557419"/>
          </a:xfrm>
          <a:noFill/>
          <a:ln>
            <a:miter lim="800000"/>
            <a:headEnd/>
            <a:tailEnd/>
          </a:ln>
        </p:spPr>
        <p:txBody>
          <a:bodyPr vert="horz" wrap="square" lIns="0" tIns="0" rIns="0" bIns="0" numCol="1" rtlCol="0" anchor="t" anchorCtr="0" compatLnSpc="1">
            <a:prstTxWarp prst="textNoShape">
              <a:avLst/>
            </a:prstTxWarp>
            <a:spAutoFit/>
          </a:bodyPr>
          <a:lstStyle/>
          <a:p>
            <a:pPr marL="0" indent="252413" defTabSz="381000"/>
            <a:r>
              <a:rPr lang="en-US" b="1" u="sng" dirty="0" smtClean="0">
                <a:solidFill>
                  <a:schemeClr val="tx1"/>
                </a:solidFill>
              </a:rPr>
              <a:t>Confrontation</a:t>
            </a:r>
            <a:endParaRPr lang="en-US" b="1" dirty="0">
              <a:solidFill>
                <a:schemeClr val="tx1"/>
              </a:solidFill>
            </a:endParaRPr>
          </a:p>
          <a:p>
            <a:pPr marL="457200" lvl="1" indent="0" defTabSz="381000">
              <a:buNone/>
            </a:pPr>
            <a:r>
              <a:rPr lang="en-US" sz="2800" b="1" dirty="0" smtClean="0">
                <a:solidFill>
                  <a:schemeClr val="tx1"/>
                </a:solidFill>
              </a:rPr>
              <a:t>Summary - </a:t>
            </a:r>
            <a:r>
              <a:rPr lang="en-US" sz="2800" dirty="0" smtClean="0">
                <a:solidFill>
                  <a:schemeClr val="tx1"/>
                </a:solidFill>
              </a:rPr>
              <a:t>"</a:t>
            </a:r>
            <a:r>
              <a:rPr lang="en-US" sz="2800" i="1" dirty="0" smtClean="0">
                <a:solidFill>
                  <a:schemeClr val="tx1"/>
                </a:solidFill>
              </a:rPr>
              <a:t>A </a:t>
            </a:r>
            <a:r>
              <a:rPr lang="en-US" sz="2800" i="1" dirty="0">
                <a:solidFill>
                  <a:schemeClr val="tx1"/>
                </a:solidFill>
              </a:rPr>
              <a:t>complete interpretation</a:t>
            </a:r>
            <a:r>
              <a:rPr lang="en-US" sz="2800" dirty="0">
                <a:solidFill>
                  <a:schemeClr val="tx1"/>
                </a:solidFill>
              </a:rPr>
              <a:t> [i.e. construction</a:t>
            </a:r>
            <a:r>
              <a:rPr lang="en-US" sz="2800" i="1" dirty="0">
                <a:solidFill>
                  <a:schemeClr val="tx1"/>
                </a:solidFill>
              </a:rPr>
              <a:t>]...never takes place in a single analytic hour but may often extend over long periods of time.  I would understand this sort of complete and successful interpretation as a conscious, emotionally laden verbal act on the part of the analyst which leads to bringing to consciousness a previously unconscious complex as well as the resistance and the systems of defense that have held this complex fast in the unconscious.  A complete and successful interpretation should embrace the three tenses - past, present, and future - and should describe both the contents and the emotional cathexes.  Likewise, it should give information about the personal contents and the archetypal core of the complex. </a:t>
            </a:r>
            <a:endParaRPr lang="en-US" sz="2800" u="sng" dirty="0">
              <a:solidFill>
                <a:schemeClr val="tx1"/>
              </a:solidFill>
            </a:endParaRPr>
          </a:p>
          <a:p>
            <a:pPr marL="457200" lvl="1" indent="0" algn="r" defTabSz="381000">
              <a:buNone/>
            </a:pPr>
            <a:r>
              <a:rPr lang="en-US" sz="2800" dirty="0" err="1" smtClean="0">
                <a:solidFill>
                  <a:schemeClr val="tx1"/>
                </a:solidFill>
              </a:rPr>
              <a:t>Dieckmann</a:t>
            </a:r>
            <a:r>
              <a:rPr lang="en-US" sz="2800" dirty="0" smtClean="0">
                <a:solidFill>
                  <a:schemeClr val="tx1"/>
                </a:solidFill>
              </a:rPr>
              <a:t>  (</a:t>
            </a:r>
            <a:r>
              <a:rPr lang="en-US" sz="2800" dirty="0">
                <a:solidFill>
                  <a:schemeClr val="tx1"/>
                </a:solidFill>
              </a:rPr>
              <a:t>1991, p. 166)</a:t>
            </a:r>
            <a:endParaRPr lang="en-US" sz="2800" u="sng" dirty="0" smtClean="0">
              <a:solidFill>
                <a:schemeClr val="tx1"/>
              </a:solidFill>
            </a:endParaRPr>
          </a:p>
        </p:txBody>
      </p:sp>
    </p:spTree>
    <p:extLst>
      <p:ext uri="{BB962C8B-B14F-4D97-AF65-F5344CB8AC3E}">
        <p14:creationId xmlns:p14="http://schemas.microsoft.com/office/powerpoint/2010/main" xmlns="" val="341748636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041526" y="1570039"/>
            <a:ext cx="8513263" cy="3693319"/>
          </a:xfrm>
          <a:prstGeom prst="rect">
            <a:avLst/>
          </a:prstGeom>
          <a:noFill/>
          <a:ln w="9525">
            <a:noFill/>
            <a:miter lim="800000"/>
            <a:headEnd/>
            <a:tailEnd/>
          </a:ln>
        </p:spPr>
        <p:txBody>
          <a:bodyPr wrap="square" lIns="0" tIns="0" rIns="0" bIns="0">
            <a:spAutoFit/>
          </a:bodyPr>
          <a:lstStyle/>
          <a:p>
            <a:pPr defTabSz="381000"/>
            <a:endParaRPr lang="en-US" sz="3200" dirty="0">
              <a:solidFill>
                <a:srgbClr val="000000"/>
              </a:solidFill>
            </a:endParaRPr>
          </a:p>
          <a:p>
            <a:pPr defTabSz="381000"/>
            <a:r>
              <a:rPr lang="en-US" sz="3200" dirty="0">
                <a:solidFill>
                  <a:srgbClr val="000000"/>
                </a:solidFill>
              </a:rPr>
              <a:t>	 </a:t>
            </a:r>
            <a:r>
              <a:rPr lang="en-US" sz="3200" dirty="0" smtClean="0">
                <a:solidFill>
                  <a:srgbClr val="000000"/>
                </a:solidFill>
              </a:rPr>
              <a:t>              </a:t>
            </a:r>
            <a:r>
              <a:rPr lang="en-US" sz="2200" dirty="0" smtClean="0"/>
              <a:t>Observable</a:t>
            </a:r>
            <a:r>
              <a:rPr lang="en-US" sz="3200" b="1" dirty="0" smtClean="0">
                <a:solidFill>
                  <a:srgbClr val="000000"/>
                </a:solidFill>
              </a:rPr>
              <a:t> </a:t>
            </a:r>
            <a:r>
              <a:rPr lang="en-US" sz="2200" dirty="0" smtClean="0"/>
              <a:t>Feeling , Thought, Behavior</a:t>
            </a:r>
            <a:endParaRPr lang="en-US" sz="2200" dirty="0"/>
          </a:p>
          <a:p>
            <a:pPr defTabSz="381000"/>
            <a:r>
              <a:rPr lang="en-US" sz="2200" dirty="0"/>
              <a:t>					</a:t>
            </a:r>
          </a:p>
          <a:p>
            <a:pPr defTabSz="381000"/>
            <a:endParaRPr lang="en-US" sz="2200" dirty="0"/>
          </a:p>
          <a:p>
            <a:pPr defTabSz="381000"/>
            <a:endParaRPr lang="en-US" sz="2200" dirty="0"/>
          </a:p>
          <a:p>
            <a:pPr defTabSz="381000"/>
            <a:r>
              <a:rPr lang="en-US" sz="2200" dirty="0"/>
              <a:t>             </a:t>
            </a:r>
          </a:p>
          <a:p>
            <a:pPr defTabSz="381000"/>
            <a:endParaRPr lang="en-US" sz="2200" dirty="0"/>
          </a:p>
          <a:p>
            <a:pPr defTabSz="381000"/>
            <a:r>
              <a:rPr lang="en-US" sz="2200" dirty="0"/>
              <a:t>            Unconscious                                     </a:t>
            </a:r>
            <a:r>
              <a:rPr lang="en-US" sz="2200" dirty="0" smtClean="0"/>
              <a:t>	                     Defense  Against</a:t>
            </a:r>
          </a:p>
          <a:p>
            <a:pPr defTabSz="381000"/>
            <a:r>
              <a:rPr lang="en-US" sz="2200" dirty="0" smtClean="0"/>
              <a:t>                Content                                              </a:t>
            </a:r>
            <a:r>
              <a:rPr lang="en-US" sz="2200" dirty="0"/>
              <a:t> </a:t>
            </a:r>
            <a:r>
              <a:rPr lang="en-US" sz="2200" dirty="0" smtClean="0"/>
              <a:t>             Unconscious Content</a:t>
            </a:r>
            <a:endParaRPr lang="en-US" sz="2200" dirty="0"/>
          </a:p>
          <a:p>
            <a:pPr defTabSz="381000"/>
            <a:endParaRPr lang="en-US" sz="2200" dirty="0"/>
          </a:p>
        </p:txBody>
      </p:sp>
      <p:sp>
        <p:nvSpPr>
          <p:cNvPr id="3" name="TextBox 2"/>
          <p:cNvSpPr txBox="1"/>
          <p:nvPr/>
        </p:nvSpPr>
        <p:spPr>
          <a:xfrm>
            <a:off x="2895600" y="609600"/>
            <a:ext cx="5791200" cy="707886"/>
          </a:xfrm>
          <a:prstGeom prst="rect">
            <a:avLst/>
          </a:prstGeom>
          <a:noFill/>
        </p:spPr>
        <p:txBody>
          <a:bodyPr wrap="square" rtlCol="0">
            <a:spAutoFit/>
          </a:bodyPr>
          <a:lstStyle/>
          <a:p>
            <a:pPr algn="ctr"/>
            <a:r>
              <a:rPr lang="en-US" sz="3600" b="1" dirty="0"/>
              <a:t>  </a:t>
            </a:r>
            <a:r>
              <a:rPr lang="en-US" sz="4000" b="1" u="sng" dirty="0"/>
              <a:t>Triangle of Insight</a:t>
            </a:r>
            <a:endParaRPr lang="en-US" sz="4000" dirty="0"/>
          </a:p>
        </p:txBody>
      </p:sp>
      <p:cxnSp>
        <p:nvCxnSpPr>
          <p:cNvPr id="8" name="Straight Arrow Connector 7"/>
          <p:cNvCxnSpPr/>
          <p:nvPr/>
        </p:nvCxnSpPr>
        <p:spPr bwMode="auto">
          <a:xfrm>
            <a:off x="5867400" y="2590800"/>
            <a:ext cx="1752600" cy="1524000"/>
          </a:xfrm>
          <a:prstGeom prst="straightConnector1">
            <a:avLst/>
          </a:prstGeom>
          <a:solidFill>
            <a:schemeClr val="accent1"/>
          </a:solidFill>
          <a:ln w="28575" cap="flat" cmpd="sng" algn="ctr">
            <a:solidFill>
              <a:schemeClr val="tx1"/>
            </a:solidFill>
            <a:prstDash val="solid"/>
            <a:round/>
            <a:headEnd type="arrow"/>
            <a:tailEnd type="arrow"/>
          </a:ln>
          <a:effectLst/>
        </p:spPr>
      </p:cxnSp>
      <p:cxnSp>
        <p:nvCxnSpPr>
          <p:cNvPr id="10" name="Straight Arrow Connector 9"/>
          <p:cNvCxnSpPr/>
          <p:nvPr/>
        </p:nvCxnSpPr>
        <p:spPr bwMode="auto">
          <a:xfrm rot="5400000">
            <a:off x="4229100" y="2628900"/>
            <a:ext cx="1600200" cy="1524000"/>
          </a:xfrm>
          <a:prstGeom prst="straightConnector1">
            <a:avLst/>
          </a:prstGeom>
          <a:solidFill>
            <a:schemeClr val="accent1"/>
          </a:solidFill>
          <a:ln w="28575" cap="flat" cmpd="sng" algn="ctr">
            <a:solidFill>
              <a:schemeClr val="tx1"/>
            </a:solidFill>
            <a:prstDash val="solid"/>
            <a:round/>
            <a:headEnd type="arrow"/>
            <a:tailEnd type="arrow"/>
          </a:ln>
          <a:effectLst/>
        </p:spPr>
      </p:cxnSp>
      <p:cxnSp>
        <p:nvCxnSpPr>
          <p:cNvPr id="14" name="Straight Arrow Connector 13"/>
          <p:cNvCxnSpPr/>
          <p:nvPr/>
        </p:nvCxnSpPr>
        <p:spPr bwMode="auto">
          <a:xfrm>
            <a:off x="4419600" y="4191000"/>
            <a:ext cx="3124200" cy="1588"/>
          </a:xfrm>
          <a:prstGeom prst="straightConnector1">
            <a:avLst/>
          </a:prstGeom>
          <a:solidFill>
            <a:schemeClr val="accent1"/>
          </a:solidFill>
          <a:ln w="28575"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xmlns="" val="4026569543"/>
      </p:ext>
    </p:extLst>
  </p:cSld>
  <p:clrMapOvr>
    <a:masterClrMapping/>
  </p:clrMapOvr>
  <p:transition spd="slow" advClick="0">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866254" y="709749"/>
            <a:ext cx="8276363" cy="4062651"/>
          </a:xfrm>
          <a:prstGeom prst="rect">
            <a:avLst/>
          </a:prstGeom>
          <a:noFill/>
          <a:ln w="9525">
            <a:noFill/>
            <a:miter lim="800000"/>
            <a:headEnd/>
            <a:tailEnd/>
          </a:ln>
        </p:spPr>
        <p:txBody>
          <a:bodyPr wrap="square" lIns="0" tIns="0" rIns="0" bIns="0">
            <a:spAutoFit/>
          </a:bodyPr>
          <a:lstStyle/>
          <a:p>
            <a:pPr defTabSz="381000">
              <a:tabLst>
                <a:tab pos="404813" algn="l"/>
                <a:tab pos="811213" algn="l"/>
                <a:tab pos="1217613" algn="l"/>
                <a:tab pos="1624013" algn="l"/>
              </a:tabLst>
            </a:pPr>
            <a:r>
              <a:rPr lang="en-US" sz="3200" dirty="0">
                <a:solidFill>
                  <a:srgbClr val="000000"/>
                </a:solidFill>
              </a:rPr>
              <a:t> </a:t>
            </a:r>
            <a:r>
              <a:rPr lang="en-US" sz="3200" dirty="0" smtClean="0">
                <a:solidFill>
                  <a:srgbClr val="000000"/>
                </a:solidFill>
              </a:rPr>
              <a:t>       </a:t>
            </a:r>
            <a:r>
              <a:rPr lang="en-US" sz="4000" b="1" u="sng" dirty="0" smtClean="0"/>
              <a:t>Triangle </a:t>
            </a:r>
            <a:r>
              <a:rPr lang="en-US" sz="4000" b="1" u="sng" dirty="0"/>
              <a:t>of Relationship</a:t>
            </a:r>
            <a:endParaRPr lang="en-US" sz="4000" b="1" dirty="0"/>
          </a:p>
          <a:p>
            <a:pPr defTabSz="381000">
              <a:tabLst>
                <a:tab pos="404813" algn="l"/>
                <a:tab pos="811213" algn="l"/>
                <a:tab pos="1217613" algn="l"/>
                <a:tab pos="1624013" algn="l"/>
              </a:tabLst>
            </a:pPr>
            <a:r>
              <a:rPr lang="en-US" sz="3200" dirty="0"/>
              <a:t>	</a:t>
            </a:r>
            <a:endParaRPr lang="en-US" sz="2400" dirty="0"/>
          </a:p>
          <a:p>
            <a:pPr defTabSz="381000">
              <a:tabLst>
                <a:tab pos="404813" algn="l"/>
                <a:tab pos="811213" algn="l"/>
                <a:tab pos="1217613" algn="l"/>
                <a:tab pos="1624013" algn="l"/>
              </a:tabLst>
            </a:pPr>
            <a:r>
              <a:rPr lang="en-US" sz="2400" dirty="0"/>
              <a:t>      	  		     Transference Relationship</a:t>
            </a:r>
          </a:p>
          <a:p>
            <a:pPr defTabSz="381000">
              <a:tabLst>
                <a:tab pos="404813" algn="l"/>
                <a:tab pos="811213" algn="l"/>
                <a:tab pos="1217613" algn="l"/>
                <a:tab pos="1624013" algn="l"/>
              </a:tabLst>
            </a:pPr>
            <a:r>
              <a:rPr lang="en-US" sz="2400" dirty="0"/>
              <a:t>   </a:t>
            </a:r>
          </a:p>
          <a:p>
            <a:pPr defTabSz="381000">
              <a:tabLst>
                <a:tab pos="404813" algn="l"/>
                <a:tab pos="811213" algn="l"/>
                <a:tab pos="1217613" algn="l"/>
                <a:tab pos="1624013" algn="l"/>
              </a:tabLst>
            </a:pPr>
            <a:endParaRPr lang="en-US" sz="2400" dirty="0"/>
          </a:p>
          <a:p>
            <a:pPr defTabSz="381000">
              <a:tabLst>
                <a:tab pos="404813" algn="l"/>
                <a:tab pos="811213" algn="l"/>
                <a:tab pos="1217613" algn="l"/>
                <a:tab pos="1624013" algn="l"/>
              </a:tabLst>
            </a:pPr>
            <a:endParaRPr lang="en-US" sz="2400" dirty="0"/>
          </a:p>
          <a:p>
            <a:pPr defTabSz="381000">
              <a:tabLst>
                <a:tab pos="404813" algn="l"/>
                <a:tab pos="811213" algn="l"/>
                <a:tab pos="1217613" algn="l"/>
                <a:tab pos="1624013" algn="l"/>
              </a:tabLst>
            </a:pPr>
            <a:endParaRPr lang="en-US" sz="2400" dirty="0"/>
          </a:p>
          <a:p>
            <a:pPr defTabSz="381000">
              <a:tabLst>
                <a:tab pos="404813" algn="l"/>
                <a:tab pos="811213" algn="l"/>
                <a:tab pos="1217613" algn="l"/>
                <a:tab pos="1624013" algn="l"/>
              </a:tabLst>
            </a:pPr>
            <a:endParaRPr lang="en-US" sz="2400" dirty="0"/>
          </a:p>
          <a:p>
            <a:pPr defTabSz="381000">
              <a:tabLst>
                <a:tab pos="404813" algn="l"/>
                <a:tab pos="811213" algn="l"/>
                <a:tab pos="1217613" algn="l"/>
                <a:tab pos="1624013" algn="l"/>
              </a:tabLst>
            </a:pPr>
            <a:r>
              <a:rPr lang="en-US" sz="2400" dirty="0"/>
              <a:t> </a:t>
            </a:r>
            <a:r>
              <a:rPr lang="en-US" sz="2400" dirty="0" smtClean="0"/>
              <a:t>Past </a:t>
            </a:r>
            <a:r>
              <a:rPr lang="en-US" sz="2400" dirty="0"/>
              <a:t>Relationship 					Current Relationship</a:t>
            </a:r>
          </a:p>
          <a:p>
            <a:pPr defTabSz="381000">
              <a:tabLst>
                <a:tab pos="404813" algn="l"/>
                <a:tab pos="811213" algn="l"/>
                <a:tab pos="1217613" algn="l"/>
                <a:tab pos="1624013" algn="l"/>
              </a:tabLst>
            </a:pPr>
            <a:r>
              <a:rPr lang="en-US" sz="2400" dirty="0"/>
              <a:t>	  	     </a:t>
            </a:r>
          </a:p>
        </p:txBody>
      </p:sp>
      <p:cxnSp>
        <p:nvCxnSpPr>
          <p:cNvPr id="4" name="Straight Arrow Connector 3"/>
          <p:cNvCxnSpPr/>
          <p:nvPr/>
        </p:nvCxnSpPr>
        <p:spPr bwMode="auto">
          <a:xfrm rot="10800000" flipV="1">
            <a:off x="4038600" y="2209800"/>
            <a:ext cx="1981200" cy="1752600"/>
          </a:xfrm>
          <a:prstGeom prst="straightConnector1">
            <a:avLst/>
          </a:prstGeom>
          <a:solidFill>
            <a:schemeClr val="accent1"/>
          </a:solidFill>
          <a:ln w="38100" cap="flat" cmpd="sng" algn="ctr">
            <a:solidFill>
              <a:schemeClr val="tx1"/>
            </a:solidFill>
            <a:prstDash val="solid"/>
            <a:round/>
            <a:headEnd type="arrow"/>
            <a:tailEnd type="arrow"/>
          </a:ln>
          <a:effectLst/>
        </p:spPr>
      </p:cxnSp>
      <p:cxnSp>
        <p:nvCxnSpPr>
          <p:cNvPr id="6" name="Straight Arrow Connector 5"/>
          <p:cNvCxnSpPr/>
          <p:nvPr/>
        </p:nvCxnSpPr>
        <p:spPr bwMode="auto">
          <a:xfrm>
            <a:off x="6096000" y="2209800"/>
            <a:ext cx="1981200" cy="1752600"/>
          </a:xfrm>
          <a:prstGeom prst="straightConnector1">
            <a:avLst/>
          </a:prstGeom>
          <a:solidFill>
            <a:schemeClr val="accent1"/>
          </a:solidFill>
          <a:ln w="38100" cap="flat" cmpd="sng" algn="ctr">
            <a:solidFill>
              <a:schemeClr val="tx1"/>
            </a:solidFill>
            <a:prstDash val="solid"/>
            <a:round/>
            <a:headEnd type="arrow"/>
            <a:tailEnd type="arrow"/>
          </a:ln>
          <a:effectLst/>
        </p:spPr>
      </p:cxnSp>
      <p:cxnSp>
        <p:nvCxnSpPr>
          <p:cNvPr id="8" name="Straight Arrow Connector 7"/>
          <p:cNvCxnSpPr/>
          <p:nvPr/>
        </p:nvCxnSpPr>
        <p:spPr bwMode="auto">
          <a:xfrm>
            <a:off x="4191000" y="3962400"/>
            <a:ext cx="3733800" cy="1588"/>
          </a:xfrm>
          <a:prstGeom prst="straightConnector1">
            <a:avLst/>
          </a:prstGeom>
          <a:solidFill>
            <a:schemeClr val="accent1"/>
          </a:solidFill>
          <a:ln w="381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xmlns="" val="2804714908"/>
      </p:ext>
    </p:extLst>
  </p:cSld>
  <p:clrMapOvr>
    <a:masterClrMapping/>
  </p:clrMapOvr>
  <p:transition spd="slow" advClick="0">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2" y="402772"/>
            <a:ext cx="10711543" cy="1295400"/>
          </a:xfrm>
        </p:spPr>
        <p:txBody>
          <a:bodyPr>
            <a:normAutofit fontScale="90000"/>
          </a:bodyPr>
          <a:lstStyle/>
          <a:p>
            <a:r>
              <a:rPr lang="en-US" dirty="0" smtClean="0">
                <a:latin typeface="+mn-lt"/>
              </a:rPr>
              <a:t>Priority of Interpretative Interventions</a:t>
            </a:r>
            <a:endParaRPr lang="en-US" dirty="0">
              <a:latin typeface="+mn-lt"/>
            </a:endParaRPr>
          </a:p>
        </p:txBody>
      </p:sp>
      <p:sp>
        <p:nvSpPr>
          <p:cNvPr id="3" name="Content Placeholder 2"/>
          <p:cNvSpPr>
            <a:spLocks noGrp="1"/>
          </p:cNvSpPr>
          <p:nvPr>
            <p:ph idx="1"/>
          </p:nvPr>
        </p:nvSpPr>
        <p:spPr>
          <a:xfrm>
            <a:off x="1624038" y="2357929"/>
            <a:ext cx="9220199" cy="5323114"/>
          </a:xfrm>
        </p:spPr>
        <p:txBody>
          <a:bodyPr>
            <a:normAutofit/>
          </a:bodyPr>
          <a:lstStyle/>
          <a:p>
            <a:r>
              <a:rPr lang="en-US" dirty="0" smtClean="0"/>
              <a:t>Stay close to the “here and now” of what is happening</a:t>
            </a:r>
          </a:p>
          <a:p>
            <a:r>
              <a:rPr lang="en-US" dirty="0" smtClean="0"/>
              <a:t>Work with what </a:t>
            </a:r>
            <a:r>
              <a:rPr lang="en-US" dirty="0"/>
              <a:t>is happening in the room first before moving to subjects of analysis that exist psychologically outside the </a:t>
            </a:r>
            <a:r>
              <a:rPr lang="en-US" dirty="0" smtClean="0"/>
              <a:t>room</a:t>
            </a:r>
          </a:p>
          <a:p>
            <a:r>
              <a:rPr lang="en-US" dirty="0" smtClean="0"/>
              <a:t>Engage with what is most emotionally alive at the moment. </a:t>
            </a:r>
          </a:p>
          <a:p>
            <a:pPr marL="0" indent="0">
              <a:buNone/>
            </a:pPr>
            <a:endParaRPr lang="en-US" dirty="0" smtClean="0"/>
          </a:p>
          <a:p>
            <a:pPr marL="709612" indent="-457200">
              <a:buFont typeface="+mj-lt"/>
              <a:buAutoNum type="arabicPeriod"/>
            </a:pPr>
            <a:endParaRPr lang="en-US" dirty="0" smtClean="0"/>
          </a:p>
          <a:p>
            <a:pPr marL="709612" indent="-457200">
              <a:buFont typeface="+mj-lt"/>
              <a:buAutoNum type="arabicPeriod"/>
            </a:pPr>
            <a:endParaRPr lang="en-US" dirty="0"/>
          </a:p>
        </p:txBody>
      </p:sp>
    </p:spTree>
    <p:extLst>
      <p:ext uri="{BB962C8B-B14F-4D97-AF65-F5344CB8AC3E}">
        <p14:creationId xmlns:p14="http://schemas.microsoft.com/office/powerpoint/2010/main" xmlns="" val="297916268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There a </a:t>
            </a:r>
            <a:r>
              <a:rPr lang="en-US" dirty="0"/>
              <a:t>C</a:t>
            </a:r>
            <a:r>
              <a:rPr lang="en-US" dirty="0" smtClean="0"/>
              <a:t>orrect Interpretation?</a:t>
            </a:r>
            <a:endParaRPr lang="en-US" dirty="0"/>
          </a:p>
        </p:txBody>
      </p:sp>
      <p:sp>
        <p:nvSpPr>
          <p:cNvPr id="3" name="Content Placeholder 2"/>
          <p:cNvSpPr>
            <a:spLocks noGrp="1"/>
          </p:cNvSpPr>
          <p:nvPr>
            <p:ph idx="1"/>
          </p:nvPr>
        </p:nvSpPr>
        <p:spPr/>
        <p:txBody>
          <a:bodyPr/>
          <a:lstStyle/>
          <a:p>
            <a:pPr marL="0" indent="0">
              <a:buNone/>
            </a:pPr>
            <a:r>
              <a:rPr lang="en-US" dirty="0" smtClean="0"/>
              <a:t>Barbara Stevens-Sullivan speaking on the subject of interpretation:</a:t>
            </a:r>
          </a:p>
          <a:p>
            <a:pPr marL="0" indent="0">
              <a:buNone/>
            </a:pPr>
            <a:r>
              <a:rPr lang="en-US" dirty="0" smtClean="0"/>
              <a:t> </a:t>
            </a:r>
          </a:p>
          <a:p>
            <a:pPr marL="0" indent="0">
              <a:buNone/>
            </a:pPr>
            <a:r>
              <a:rPr lang="en-US" dirty="0" smtClean="0"/>
              <a:t>“While </a:t>
            </a:r>
            <a:r>
              <a:rPr lang="en-US" dirty="0"/>
              <a:t>there is certainly no right way, there are ways that are, if not simply wrong, deeply problematic</a:t>
            </a:r>
            <a:r>
              <a:rPr lang="en-US" dirty="0" smtClean="0"/>
              <a:t>.”</a:t>
            </a:r>
          </a:p>
          <a:p>
            <a:pPr marL="0" indent="0">
              <a:buNone/>
            </a:pPr>
            <a:endParaRPr lang="en-US" dirty="0"/>
          </a:p>
          <a:p>
            <a:pPr marL="0" indent="0" algn="r">
              <a:spcBef>
                <a:spcPts val="0"/>
              </a:spcBef>
              <a:buNone/>
            </a:pPr>
            <a:r>
              <a:rPr lang="en-US" i="1" dirty="0" smtClean="0"/>
              <a:t>The Mystery of Analytical Work: </a:t>
            </a:r>
          </a:p>
          <a:p>
            <a:pPr marL="0" indent="0" algn="r">
              <a:spcBef>
                <a:spcPts val="0"/>
              </a:spcBef>
              <a:buNone/>
            </a:pPr>
            <a:r>
              <a:rPr lang="en-US" i="1" dirty="0" smtClean="0"/>
              <a:t>Weavings from Jung and </a:t>
            </a:r>
            <a:r>
              <a:rPr lang="en-US" i="1" dirty="0" err="1" smtClean="0"/>
              <a:t>Bion</a:t>
            </a:r>
            <a:r>
              <a:rPr lang="en-US" dirty="0" smtClean="0"/>
              <a:t>, </a:t>
            </a:r>
          </a:p>
          <a:p>
            <a:pPr marL="0" indent="0" algn="r">
              <a:spcBef>
                <a:spcPts val="0"/>
              </a:spcBef>
              <a:buNone/>
            </a:pPr>
            <a:r>
              <a:rPr lang="en-US" dirty="0" smtClean="0"/>
              <a:t>2009, p. 11</a:t>
            </a:r>
            <a:endParaRPr lang="en-US" dirty="0"/>
          </a:p>
        </p:txBody>
      </p:sp>
    </p:spTree>
    <p:extLst>
      <p:ext uri="{BB962C8B-B14F-4D97-AF65-F5344CB8AC3E}">
        <p14:creationId xmlns:p14="http://schemas.microsoft.com/office/powerpoint/2010/main" xmlns="" val="432271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Initial Interview</a:t>
            </a:r>
            <a:endParaRPr lang="en-US" dirty="0"/>
          </a:p>
        </p:txBody>
      </p:sp>
      <p:sp>
        <p:nvSpPr>
          <p:cNvPr id="3" name="Content Placeholder 2"/>
          <p:cNvSpPr>
            <a:spLocks noGrp="1"/>
          </p:cNvSpPr>
          <p:nvPr>
            <p:ph idx="1"/>
          </p:nvPr>
        </p:nvSpPr>
        <p:spPr>
          <a:xfrm>
            <a:off x="979100" y="1690688"/>
            <a:ext cx="10233800" cy="5167311"/>
          </a:xfrm>
        </p:spPr>
        <p:txBody>
          <a:bodyPr/>
          <a:lstStyle/>
          <a:p>
            <a:r>
              <a:rPr lang="en-US" dirty="0" smtClean="0"/>
              <a:t>Establish Rapport with the Patient</a:t>
            </a:r>
          </a:p>
          <a:p>
            <a:r>
              <a:rPr lang="en-US" dirty="0" smtClean="0"/>
              <a:t>Initial Assessment of the Psychological Situation</a:t>
            </a:r>
          </a:p>
          <a:p>
            <a:r>
              <a:rPr lang="en-US" dirty="0" smtClean="0"/>
              <a:t>Establish the Analytic Contract (time of appointment, frequency, fees, missed sessions, out of session contact)</a:t>
            </a:r>
          </a:p>
          <a:p>
            <a:r>
              <a:rPr lang="en-US" dirty="0" smtClean="0"/>
              <a:t>Guidelines for the Patient in Analytic Therapy </a:t>
            </a:r>
          </a:p>
          <a:p>
            <a:pPr lvl="1"/>
            <a:r>
              <a:rPr lang="en-US" dirty="0" smtClean="0"/>
              <a:t>non-censoring of thoughts and feelings</a:t>
            </a:r>
          </a:p>
          <a:p>
            <a:pPr lvl="1"/>
            <a:r>
              <a:rPr lang="en-US" dirty="0" smtClean="0"/>
              <a:t>use of couch or chair</a:t>
            </a:r>
          </a:p>
          <a:p>
            <a:pPr lvl="1"/>
            <a:r>
              <a:rPr lang="en-US" dirty="0" smtClean="0"/>
              <a:t>recording of dreams</a:t>
            </a:r>
          </a:p>
          <a:p>
            <a:pPr lvl="1"/>
            <a:r>
              <a:rPr lang="en-US" dirty="0" smtClean="0"/>
              <a:t>consistency of attendance </a:t>
            </a:r>
          </a:p>
          <a:p>
            <a:pPr lvl="1"/>
            <a:r>
              <a:rPr lang="en-US" dirty="0" smtClean="0"/>
              <a:t>support discussion of therapeutic relationship</a:t>
            </a:r>
          </a:p>
          <a:p>
            <a:r>
              <a:rPr lang="en-US" dirty="0" smtClean="0"/>
              <a:t>Use of Trial Interpretation(s)</a:t>
            </a:r>
            <a:endParaRPr lang="en-US" dirty="0"/>
          </a:p>
        </p:txBody>
      </p:sp>
    </p:spTree>
    <p:extLst>
      <p:ext uri="{BB962C8B-B14F-4D97-AF65-F5344CB8AC3E}">
        <p14:creationId xmlns:p14="http://schemas.microsoft.com/office/powerpoint/2010/main" xmlns="" val="4057362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Interview: Assessment</a:t>
            </a:r>
            <a:endParaRPr lang="en-US" dirty="0"/>
          </a:p>
        </p:txBody>
      </p:sp>
      <p:sp>
        <p:nvSpPr>
          <p:cNvPr id="3" name="Content Placeholder 2"/>
          <p:cNvSpPr>
            <a:spLocks noGrp="1"/>
          </p:cNvSpPr>
          <p:nvPr>
            <p:ph idx="1"/>
          </p:nvPr>
        </p:nvSpPr>
        <p:spPr>
          <a:xfrm>
            <a:off x="1958200" y="1725777"/>
            <a:ext cx="10233800" cy="5132223"/>
          </a:xfrm>
        </p:spPr>
        <p:txBody>
          <a:bodyPr/>
          <a:lstStyle/>
          <a:p>
            <a:r>
              <a:rPr lang="en-US" dirty="0" smtClean="0"/>
              <a:t>Areas of Assessment </a:t>
            </a:r>
            <a:endParaRPr lang="en-US" dirty="0"/>
          </a:p>
          <a:p>
            <a:pPr lvl="1"/>
            <a:r>
              <a:rPr lang="en-US" dirty="0" smtClean="0"/>
              <a:t>Ego Functioning</a:t>
            </a:r>
          </a:p>
          <a:p>
            <a:pPr lvl="1"/>
            <a:r>
              <a:rPr lang="en-US" dirty="0" smtClean="0"/>
              <a:t>Character </a:t>
            </a:r>
            <a:r>
              <a:rPr lang="en-US" dirty="0"/>
              <a:t>or Personality Structure </a:t>
            </a:r>
          </a:p>
          <a:p>
            <a:pPr lvl="1"/>
            <a:r>
              <a:rPr lang="en-US" dirty="0" smtClean="0"/>
              <a:t>Major </a:t>
            </a:r>
            <a:r>
              <a:rPr lang="en-US" dirty="0"/>
              <a:t>Complexes </a:t>
            </a:r>
          </a:p>
          <a:p>
            <a:pPr lvl="1"/>
            <a:r>
              <a:rPr lang="en-US" dirty="0" smtClean="0"/>
              <a:t>Object </a:t>
            </a:r>
            <a:r>
              <a:rPr lang="en-US" dirty="0"/>
              <a:t>Relational Patterns </a:t>
            </a:r>
          </a:p>
          <a:p>
            <a:pPr lvl="1"/>
            <a:r>
              <a:rPr lang="en-US" dirty="0" smtClean="0"/>
              <a:t>Defense </a:t>
            </a:r>
            <a:r>
              <a:rPr lang="en-US" dirty="0"/>
              <a:t>Processes </a:t>
            </a:r>
          </a:p>
          <a:p>
            <a:pPr lvl="1"/>
            <a:r>
              <a:rPr lang="en-US" dirty="0" smtClean="0"/>
              <a:t>Typical </a:t>
            </a:r>
            <a:r>
              <a:rPr lang="en-US" dirty="0"/>
              <a:t>S</a:t>
            </a:r>
            <a:r>
              <a:rPr lang="en-US" dirty="0" smtClean="0"/>
              <a:t>tate </a:t>
            </a:r>
            <a:r>
              <a:rPr lang="en-US" dirty="0"/>
              <a:t>P</a:t>
            </a:r>
            <a:r>
              <a:rPr lang="en-US" dirty="0" smtClean="0"/>
              <a:t>rocesses </a:t>
            </a:r>
            <a:r>
              <a:rPr lang="en-US" dirty="0"/>
              <a:t>(e.g. </a:t>
            </a:r>
            <a:r>
              <a:rPr lang="en-US" i="1" dirty="0" err="1" smtClean="0"/>
              <a:t>nigredo</a:t>
            </a:r>
            <a:r>
              <a:rPr lang="en-US" i="1" dirty="0"/>
              <a:t>, </a:t>
            </a:r>
            <a:r>
              <a:rPr lang="en-US" i="1" dirty="0" err="1" smtClean="0"/>
              <a:t>sublimatio</a:t>
            </a:r>
            <a:r>
              <a:rPr lang="en-US" i="1" dirty="0" smtClean="0"/>
              <a:t>, </a:t>
            </a:r>
            <a:r>
              <a:rPr lang="en-US" dirty="0" smtClean="0"/>
              <a:t>paranoid-schizoid, depressive position) </a:t>
            </a:r>
          </a:p>
          <a:p>
            <a:pPr lvl="1"/>
            <a:r>
              <a:rPr lang="en-US" dirty="0" smtClean="0"/>
              <a:t>Preliminary Diagnosis</a:t>
            </a:r>
            <a:endParaRPr lang="en-US" dirty="0"/>
          </a:p>
          <a:p>
            <a:pPr marL="0" indent="0">
              <a:buNone/>
            </a:pPr>
            <a:endParaRPr lang="en-US" dirty="0"/>
          </a:p>
        </p:txBody>
      </p:sp>
    </p:spTree>
    <p:extLst>
      <p:ext uri="{BB962C8B-B14F-4D97-AF65-F5344CB8AC3E}">
        <p14:creationId xmlns:p14="http://schemas.microsoft.com/office/powerpoint/2010/main" xmlns="" val="1373992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Interview: Trial Interpretation</a:t>
            </a:r>
            <a:endParaRPr lang="en-US" dirty="0"/>
          </a:p>
        </p:txBody>
      </p:sp>
      <p:sp>
        <p:nvSpPr>
          <p:cNvPr id="3" name="Content Placeholder 2"/>
          <p:cNvSpPr>
            <a:spLocks noGrp="1"/>
          </p:cNvSpPr>
          <p:nvPr>
            <p:ph idx="1"/>
          </p:nvPr>
        </p:nvSpPr>
        <p:spPr/>
        <p:txBody>
          <a:bodyPr/>
          <a:lstStyle/>
          <a:p>
            <a:r>
              <a:rPr lang="en-US" dirty="0" smtClean="0"/>
              <a:t>Trial interpretations are used in the initial session to assess the intensity of the patient’s defenses and the patient’s capacity to engage in psychological work. </a:t>
            </a:r>
          </a:p>
          <a:p>
            <a:r>
              <a:rPr lang="en-US" dirty="0" smtClean="0"/>
              <a:t>These </a:t>
            </a:r>
            <a:r>
              <a:rPr lang="en-US" dirty="0"/>
              <a:t>are interpretations that deal </a:t>
            </a:r>
            <a:r>
              <a:rPr lang="en-US" dirty="0" smtClean="0"/>
              <a:t>with </a:t>
            </a:r>
            <a:r>
              <a:rPr lang="en-US" dirty="0"/>
              <a:t>obvious dynamics evident in the </a:t>
            </a:r>
            <a:r>
              <a:rPr lang="en-US" dirty="0" smtClean="0"/>
              <a:t>patient's </a:t>
            </a:r>
            <a:r>
              <a:rPr lang="en-US" dirty="0"/>
              <a:t>verbalizations. </a:t>
            </a:r>
            <a:endParaRPr lang="en-US" dirty="0" smtClean="0"/>
          </a:p>
          <a:p>
            <a:r>
              <a:rPr lang="en-US" dirty="0" smtClean="0"/>
              <a:t>When </a:t>
            </a:r>
            <a:r>
              <a:rPr lang="en-US" dirty="0"/>
              <a:t>the therapist makes such minimal interpretations, the </a:t>
            </a:r>
            <a:r>
              <a:rPr lang="en-US" dirty="0" smtClean="0"/>
              <a:t>patient gets </a:t>
            </a:r>
            <a:r>
              <a:rPr lang="en-US" dirty="0"/>
              <a:t>to experience a sample of therapeutic work (and </a:t>
            </a:r>
            <a:r>
              <a:rPr lang="en-US" dirty="0" smtClean="0"/>
              <a:t>demonstration </a:t>
            </a:r>
            <a:r>
              <a:rPr lang="en-US" dirty="0"/>
              <a:t>that the therapist understands), and the therapist has a chance to see how the client responds to interpretations.</a:t>
            </a:r>
          </a:p>
          <a:p>
            <a:endParaRPr lang="en-US" dirty="0"/>
          </a:p>
        </p:txBody>
      </p:sp>
    </p:spTree>
    <p:extLst>
      <p:ext uri="{BB962C8B-B14F-4D97-AF65-F5344CB8AC3E}">
        <p14:creationId xmlns:p14="http://schemas.microsoft.com/office/powerpoint/2010/main" xmlns="" val="809985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808038"/>
          </a:xfrm>
        </p:spPr>
        <p:txBody>
          <a:bodyPr/>
          <a:lstStyle/>
          <a:p>
            <a:pPr algn="l"/>
            <a:r>
              <a:rPr lang="en-US" sz="3400" dirty="0" smtClean="0"/>
              <a:t>Technique </a:t>
            </a:r>
            <a:r>
              <a:rPr lang="en-US" sz="3400" dirty="0"/>
              <a:t>and </a:t>
            </a:r>
            <a:r>
              <a:rPr lang="en-US" sz="3400" dirty="0" err="1" smtClean="0"/>
              <a:t>Creativtiy</a:t>
            </a:r>
            <a:endParaRPr lang="en-US" sz="3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981201" y="1524001"/>
            <a:ext cx="8217165" cy="4930299"/>
          </a:xfrm>
        </p:spPr>
      </p:pic>
    </p:spTree>
    <p:extLst>
      <p:ext uri="{BB962C8B-B14F-4D97-AF65-F5344CB8AC3E}">
        <p14:creationId xmlns:p14="http://schemas.microsoft.com/office/powerpoint/2010/main" xmlns="" val="79289054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25" y="2350679"/>
            <a:ext cx="10515600" cy="1325563"/>
          </a:xfrm>
        </p:spPr>
        <p:txBody>
          <a:bodyPr>
            <a:normAutofit fontScale="90000"/>
          </a:bodyPr>
          <a:lstStyle/>
          <a:p>
            <a:pPr algn="r"/>
            <a:r>
              <a:rPr lang="en-US" dirty="0"/>
              <a:t>Structure of </a:t>
            </a:r>
            <a:r>
              <a:rPr lang="en-US" dirty="0" smtClean="0"/>
              <a:t> Therapy:</a:t>
            </a:r>
            <a:br>
              <a:rPr lang="en-US" dirty="0" smtClean="0"/>
            </a:br>
            <a:r>
              <a:rPr lang="en-US" dirty="0" smtClean="0"/>
              <a:t>The </a:t>
            </a:r>
            <a:r>
              <a:rPr lang="en-US" dirty="0" smtClean="0">
                <a:solidFill>
                  <a:schemeClr val="tx1"/>
                </a:solidFill>
              </a:rPr>
              <a:t>Analytic </a:t>
            </a:r>
            <a:r>
              <a:rPr lang="en-US" dirty="0">
                <a:solidFill>
                  <a:schemeClr val="tx1"/>
                </a:solidFill>
              </a:rPr>
              <a:t>Frame</a:t>
            </a:r>
            <a:r>
              <a:rPr lang="en-US" dirty="0" smtClean="0"/>
              <a:t> </a:t>
            </a:r>
            <a:endParaRPr lang="en-US" dirty="0"/>
          </a:p>
        </p:txBody>
      </p:sp>
    </p:spTree>
    <p:extLst>
      <p:ext uri="{BB962C8B-B14F-4D97-AF65-F5344CB8AC3E}">
        <p14:creationId xmlns:p14="http://schemas.microsoft.com/office/powerpoint/2010/main" xmlns="" val="7413081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Analytic Frame</a:t>
            </a:r>
            <a:endParaRPr lang="en-US" dirty="0">
              <a:solidFill>
                <a:schemeClr val="tx1"/>
              </a:solidFill>
            </a:endParaRPr>
          </a:p>
        </p:txBody>
      </p:sp>
      <p:sp>
        <p:nvSpPr>
          <p:cNvPr id="3" name="Content Placeholder 2"/>
          <p:cNvSpPr>
            <a:spLocks noGrp="1"/>
          </p:cNvSpPr>
          <p:nvPr>
            <p:ph idx="1"/>
          </p:nvPr>
        </p:nvSpPr>
        <p:spPr>
          <a:xfrm>
            <a:off x="1981200" y="2057400"/>
            <a:ext cx="8229600" cy="4251960"/>
          </a:xfrm>
        </p:spPr>
        <p:txBody>
          <a:bodyPr/>
          <a:lstStyle/>
          <a:p>
            <a:r>
              <a:rPr lang="en-US" dirty="0" smtClean="0"/>
              <a:t>Sigmund Freud – 1904 </a:t>
            </a:r>
          </a:p>
          <a:p>
            <a:pPr lvl="1"/>
            <a:r>
              <a:rPr lang="en-US" sz="2800" dirty="0"/>
              <a:t>“Freud's Psycho-analytic Procedure.” </a:t>
            </a:r>
            <a:r>
              <a:rPr lang="en-US" sz="2800" i="1" dirty="0"/>
              <a:t>Standard Edition</a:t>
            </a:r>
            <a:r>
              <a:rPr lang="en-US" sz="2800" dirty="0"/>
              <a:t>, Vol 7: pages 247-254</a:t>
            </a:r>
          </a:p>
          <a:p>
            <a:r>
              <a:rPr lang="en-US" dirty="0" smtClean="0"/>
              <a:t>Sigmund Freud – 1913</a:t>
            </a:r>
          </a:p>
          <a:p>
            <a:pPr lvl="1"/>
            <a:r>
              <a:rPr lang="en-US" sz="2800" dirty="0"/>
              <a:t>“On Beginning the Treatment.” </a:t>
            </a:r>
            <a:r>
              <a:rPr lang="en-US" sz="2800" i="1" dirty="0"/>
              <a:t>Standard Edition</a:t>
            </a:r>
            <a:r>
              <a:rPr lang="en-US" sz="2800" dirty="0"/>
              <a:t>, </a:t>
            </a:r>
            <a:r>
              <a:rPr lang="en-US" sz="2800" dirty="0" err="1"/>
              <a:t>Vol</a:t>
            </a:r>
            <a:r>
              <a:rPr lang="en-US" sz="2800" dirty="0"/>
              <a:t> 12: pages 121-144</a:t>
            </a:r>
          </a:p>
          <a:p>
            <a:pPr lvl="1"/>
            <a:endParaRPr lang="en-US" dirty="0"/>
          </a:p>
        </p:txBody>
      </p:sp>
    </p:spTree>
    <p:extLst>
      <p:ext uri="{BB962C8B-B14F-4D97-AF65-F5344CB8AC3E}">
        <p14:creationId xmlns:p14="http://schemas.microsoft.com/office/powerpoint/2010/main" xmlns="" val="365227925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Analytic Frame: Parameters	</a:t>
            </a:r>
            <a:endParaRPr lang="en-US" dirty="0">
              <a:solidFill>
                <a:schemeClr val="tx1"/>
              </a:solidFill>
            </a:endParaRPr>
          </a:p>
        </p:txBody>
      </p:sp>
      <p:sp>
        <p:nvSpPr>
          <p:cNvPr id="3" name="Content Placeholder 2"/>
          <p:cNvSpPr>
            <a:spLocks noGrp="1"/>
          </p:cNvSpPr>
          <p:nvPr>
            <p:ph idx="1"/>
          </p:nvPr>
        </p:nvSpPr>
        <p:spPr>
          <a:xfrm>
            <a:off x="1120000" y="1690688"/>
            <a:ext cx="10233800" cy="5032375"/>
          </a:xfrm>
        </p:spPr>
        <p:txBody>
          <a:bodyPr>
            <a:normAutofit/>
          </a:bodyPr>
          <a:lstStyle/>
          <a:p>
            <a:r>
              <a:rPr lang="en-US" dirty="0"/>
              <a:t>Physical setup of the consulting room</a:t>
            </a:r>
          </a:p>
          <a:p>
            <a:r>
              <a:rPr lang="en-US" dirty="0" smtClean="0"/>
              <a:t>The use of couch or chair </a:t>
            </a:r>
          </a:p>
          <a:p>
            <a:r>
              <a:rPr lang="en-US" dirty="0" smtClean="0"/>
              <a:t>The use of the fundamental guideline of free association</a:t>
            </a:r>
          </a:p>
          <a:p>
            <a:r>
              <a:rPr lang="en-US" dirty="0" smtClean="0"/>
              <a:t>The frequency, time, and duration of sessions</a:t>
            </a:r>
          </a:p>
          <a:p>
            <a:r>
              <a:rPr lang="en-US" dirty="0" smtClean="0"/>
              <a:t>Establishment of fees, including method of payment, use of insurance, or third-party payment </a:t>
            </a:r>
          </a:p>
          <a:p>
            <a:r>
              <a:rPr lang="en-US" dirty="0" smtClean="0"/>
              <a:t>Handling of changes to the schedule and vacations</a:t>
            </a:r>
          </a:p>
          <a:p>
            <a:r>
              <a:rPr lang="en-US" dirty="0" smtClean="0"/>
              <a:t>Guidelines for contact between sessions</a:t>
            </a:r>
          </a:p>
          <a:p>
            <a:r>
              <a:rPr lang="en-US" dirty="0" smtClean="0"/>
              <a:t>The issue of physical contact</a:t>
            </a:r>
          </a:p>
          <a:p>
            <a:r>
              <a:rPr lang="en-US" dirty="0" smtClean="0"/>
              <a:t>Contact with outside parties</a:t>
            </a:r>
            <a:endParaRPr lang="en-US" dirty="0"/>
          </a:p>
        </p:txBody>
      </p:sp>
    </p:spTree>
    <p:extLst>
      <p:ext uri="{BB962C8B-B14F-4D97-AF65-F5344CB8AC3E}">
        <p14:creationId xmlns:p14="http://schemas.microsoft.com/office/powerpoint/2010/main" xmlns="" val="227331764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Analytic Frame: The Consulting Room</a:t>
            </a:r>
            <a:endParaRPr lang="en-US" dirty="0"/>
          </a:p>
        </p:txBody>
      </p:sp>
      <p:sp>
        <p:nvSpPr>
          <p:cNvPr id="3" name="Content Placeholder 2"/>
          <p:cNvSpPr>
            <a:spLocks noGrp="1"/>
          </p:cNvSpPr>
          <p:nvPr>
            <p:ph idx="1"/>
          </p:nvPr>
        </p:nvSpPr>
        <p:spPr>
          <a:xfrm>
            <a:off x="1248337" y="2777924"/>
            <a:ext cx="10233800" cy="3110280"/>
          </a:xfrm>
        </p:spPr>
        <p:txBody>
          <a:bodyPr/>
          <a:lstStyle/>
          <a:p>
            <a:pPr marL="0" indent="0">
              <a:buNone/>
            </a:pPr>
            <a:r>
              <a:rPr lang="en-US" sz="3500" dirty="0"/>
              <a:t>"The set-up of the consulting room itself creates an atmosphere which has meaning." </a:t>
            </a:r>
            <a:endParaRPr lang="en-US" sz="3500" dirty="0" smtClean="0"/>
          </a:p>
          <a:p>
            <a:pPr marL="0" indent="0" algn="r">
              <a:buNone/>
            </a:pPr>
            <a:r>
              <a:rPr lang="en-US" dirty="0"/>
              <a:t> </a:t>
            </a:r>
            <a:endParaRPr lang="en-US" dirty="0" smtClean="0"/>
          </a:p>
          <a:p>
            <a:pPr marL="0" indent="0" algn="r">
              <a:spcBef>
                <a:spcPts val="0"/>
              </a:spcBef>
              <a:buNone/>
            </a:pPr>
            <a:r>
              <a:rPr lang="en-US" dirty="0" smtClean="0"/>
              <a:t>Harry </a:t>
            </a:r>
            <a:r>
              <a:rPr lang="en-US" dirty="0" err="1" smtClean="0"/>
              <a:t>Guntrip</a:t>
            </a:r>
            <a:r>
              <a:rPr lang="en-US" dirty="0"/>
              <a:t>, </a:t>
            </a:r>
            <a:endParaRPr lang="en-US" dirty="0" smtClean="0"/>
          </a:p>
          <a:p>
            <a:pPr marL="0" indent="0" algn="r">
              <a:spcBef>
                <a:spcPts val="0"/>
              </a:spcBef>
              <a:buNone/>
            </a:pPr>
            <a:r>
              <a:rPr lang="en-US" i="1" dirty="0" smtClean="0"/>
              <a:t>Personal </a:t>
            </a:r>
            <a:r>
              <a:rPr lang="en-US" i="1" dirty="0"/>
              <a:t>Relations </a:t>
            </a:r>
            <a:r>
              <a:rPr lang="en-US" i="1" dirty="0" smtClean="0"/>
              <a:t>Therapy, </a:t>
            </a:r>
          </a:p>
          <a:p>
            <a:pPr marL="0" indent="0" algn="r">
              <a:spcBef>
                <a:spcPts val="0"/>
              </a:spcBef>
              <a:buNone/>
            </a:pPr>
            <a:r>
              <a:rPr lang="en-US" dirty="0" smtClean="0"/>
              <a:t>p</a:t>
            </a:r>
            <a:r>
              <a:rPr lang="en-US" dirty="0"/>
              <a:t>. 355</a:t>
            </a:r>
          </a:p>
        </p:txBody>
      </p:sp>
    </p:spTree>
    <p:extLst>
      <p:ext uri="{BB962C8B-B14F-4D97-AF65-F5344CB8AC3E}">
        <p14:creationId xmlns:p14="http://schemas.microsoft.com/office/powerpoint/2010/main" xmlns="" val="2258447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49"/>
            <a:ext cx="10515600" cy="1325563"/>
          </a:xfrm>
        </p:spPr>
        <p:txBody>
          <a:bodyPr>
            <a:normAutofit/>
          </a:bodyPr>
          <a:lstStyle/>
          <a:p>
            <a:r>
              <a:rPr lang="en-US" sz="3400" dirty="0" smtClean="0">
                <a:solidFill>
                  <a:schemeClr val="tx1"/>
                </a:solidFill>
              </a:rPr>
              <a:t>Frame as Container – Vas </a:t>
            </a:r>
            <a:r>
              <a:rPr lang="en-US" sz="3400" dirty="0" err="1" smtClean="0">
                <a:solidFill>
                  <a:schemeClr val="tx1"/>
                </a:solidFill>
              </a:rPr>
              <a:t>Hermeticum</a:t>
            </a:r>
            <a:r>
              <a:rPr lang="en-US" sz="3400" dirty="0" smtClean="0">
                <a:solidFill>
                  <a:schemeClr val="tx1"/>
                </a:solidFill>
              </a:rPr>
              <a:t> or Sacred Cauldron  </a:t>
            </a:r>
            <a:endParaRPr lang="en-US" sz="3400" dirty="0">
              <a:solidFill>
                <a:schemeClr val="tx1"/>
              </a:solidFill>
            </a:endParaRPr>
          </a:p>
        </p:txBody>
      </p:sp>
      <p:sp>
        <p:nvSpPr>
          <p:cNvPr id="3" name="Content Placeholder 2"/>
          <p:cNvSpPr>
            <a:spLocks noGrp="1"/>
          </p:cNvSpPr>
          <p:nvPr>
            <p:ph idx="1"/>
          </p:nvPr>
        </p:nvSpPr>
        <p:spPr/>
        <p:txBody>
          <a:bodyPr/>
          <a:lstStyle/>
          <a:p>
            <a:endParaRPr lang="en-US" dirty="0" smtClean="0"/>
          </a:p>
          <a:p>
            <a:pPr marL="13716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1869" y="1220724"/>
            <a:ext cx="4114800" cy="56372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31492" y="1555750"/>
            <a:ext cx="6648589" cy="5302250"/>
          </a:xfrm>
          <a:prstGeom prst="rect">
            <a:avLst/>
          </a:prstGeom>
        </p:spPr>
      </p:pic>
    </p:spTree>
    <p:extLst>
      <p:ext uri="{BB962C8B-B14F-4D97-AF65-F5344CB8AC3E}">
        <p14:creationId xmlns:p14="http://schemas.microsoft.com/office/powerpoint/2010/main" xmlns="" val="59914733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Analytic Frame as Attitude</a:t>
            </a:r>
            <a:endParaRPr lang="en-US" dirty="0">
              <a:solidFill>
                <a:schemeClr val="tx1"/>
              </a:solidFill>
            </a:endParaRPr>
          </a:p>
        </p:txBody>
      </p:sp>
      <p:sp>
        <p:nvSpPr>
          <p:cNvPr id="3" name="Content Placeholder 2"/>
          <p:cNvSpPr>
            <a:spLocks noGrp="1"/>
          </p:cNvSpPr>
          <p:nvPr>
            <p:ph idx="1"/>
          </p:nvPr>
        </p:nvSpPr>
        <p:spPr>
          <a:xfrm>
            <a:off x="1208314" y="2148840"/>
            <a:ext cx="9138557" cy="4709160"/>
          </a:xfrm>
        </p:spPr>
        <p:txBody>
          <a:bodyPr/>
          <a:lstStyle/>
          <a:p>
            <a:pPr marL="137160" indent="0">
              <a:buNone/>
            </a:pPr>
            <a:r>
              <a:rPr lang="en-US" sz="3200" dirty="0"/>
              <a:t>“The setting </a:t>
            </a:r>
            <a:r>
              <a:rPr lang="en-US" sz="3200" i="1" dirty="0"/>
              <a:t>(frame) </a:t>
            </a:r>
            <a:r>
              <a:rPr lang="en-US" sz="3200" dirty="0"/>
              <a:t>is substantially a mental attitude on the analyst’s part, specifically the mental attitude of introducing the least number of variables in the development of the process…this is why the setting should be conceived fundamentally as an ethical attitude.” </a:t>
            </a:r>
          </a:p>
          <a:p>
            <a:pPr algn="r">
              <a:buNone/>
            </a:pPr>
            <a:r>
              <a:rPr lang="en-US" dirty="0" smtClean="0"/>
              <a:t>				         </a:t>
            </a:r>
            <a:r>
              <a:rPr lang="en-US" sz="2400" dirty="0"/>
              <a:t>Horacio Etchegoyen, 1999, p. 523</a:t>
            </a:r>
            <a:r>
              <a:rPr lang="en-US" dirty="0" smtClean="0"/>
              <a:t> </a:t>
            </a:r>
            <a:endParaRPr lang="en-US" dirty="0"/>
          </a:p>
        </p:txBody>
      </p:sp>
    </p:spTree>
    <p:extLst>
      <p:ext uri="{BB962C8B-B14F-4D97-AF65-F5344CB8AC3E}">
        <p14:creationId xmlns:p14="http://schemas.microsoft.com/office/powerpoint/2010/main" xmlns="" val="335227000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Frame as Ritual</a:t>
            </a:r>
            <a:endParaRPr lang="en-US" dirty="0"/>
          </a:p>
        </p:txBody>
      </p:sp>
      <p:sp>
        <p:nvSpPr>
          <p:cNvPr id="3" name="Content Placeholder 2"/>
          <p:cNvSpPr>
            <a:spLocks noGrp="1"/>
          </p:cNvSpPr>
          <p:nvPr>
            <p:ph idx="1"/>
          </p:nvPr>
        </p:nvSpPr>
        <p:spPr/>
        <p:txBody>
          <a:bodyPr/>
          <a:lstStyle/>
          <a:p>
            <a:r>
              <a:rPr lang="en-US" dirty="0" smtClean="0"/>
              <a:t>Be consistent</a:t>
            </a:r>
          </a:p>
          <a:p>
            <a:r>
              <a:rPr lang="en-US" dirty="0" smtClean="0"/>
              <a:t>Try not to alter your office environment too frequently</a:t>
            </a:r>
          </a:p>
          <a:p>
            <a:r>
              <a:rPr lang="en-US" dirty="0" smtClean="0"/>
              <a:t>Start and stop the session on time (time is symbolic and communicates non-verbally about limitations in the analytic relationship)</a:t>
            </a:r>
          </a:p>
          <a:p>
            <a:r>
              <a:rPr lang="en-US" dirty="0" smtClean="0"/>
              <a:t>Notice how the patient utilizes your space and have the space configured to reflect how they utilize it</a:t>
            </a:r>
          </a:p>
          <a:p>
            <a:r>
              <a:rPr lang="en-US" dirty="0" smtClean="0"/>
              <a:t>Try to maintain the same appointment time(s) week to week</a:t>
            </a:r>
          </a:p>
          <a:p>
            <a:r>
              <a:rPr lang="en-US" dirty="0" smtClean="0"/>
              <a:t>Give first priority to what is happening in the “here and now”</a:t>
            </a:r>
          </a:p>
          <a:p>
            <a:endParaRPr lang="en-US" dirty="0"/>
          </a:p>
        </p:txBody>
      </p:sp>
    </p:spTree>
    <p:extLst>
      <p:ext uri="{BB962C8B-B14F-4D97-AF65-F5344CB8AC3E}">
        <p14:creationId xmlns:p14="http://schemas.microsoft.com/office/powerpoint/2010/main" xmlns="" val="1775017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1723662"/>
            <a:ext cx="10515600" cy="1325563"/>
          </a:xfrm>
        </p:spPr>
        <p:txBody>
          <a:bodyPr>
            <a:normAutofit fontScale="90000"/>
          </a:bodyPr>
          <a:lstStyle/>
          <a:p>
            <a:pPr lvl="0" algn="r"/>
            <a:r>
              <a:rPr lang="en-US" dirty="0"/>
              <a:t>Distance, Support, and </a:t>
            </a:r>
            <a:r>
              <a:rPr lang="en-US" dirty="0" smtClean="0"/>
              <a:t>Relationship: </a:t>
            </a:r>
            <a:r>
              <a:rPr lang="en-US" dirty="0"/>
              <a:t/>
            </a:r>
            <a:br>
              <a:rPr lang="en-US" dirty="0"/>
            </a:br>
            <a:r>
              <a:rPr lang="en-US" dirty="0" smtClean="0"/>
              <a:t>Roles in Analysis</a:t>
            </a:r>
            <a:endParaRPr lang="en-US" dirty="0"/>
          </a:p>
        </p:txBody>
      </p:sp>
    </p:spTree>
    <p:extLst>
      <p:ext uri="{BB962C8B-B14F-4D97-AF65-F5344CB8AC3E}">
        <p14:creationId xmlns:p14="http://schemas.microsoft.com/office/powerpoint/2010/main" xmlns="" val="26427575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Roles in Analysis</a:t>
            </a:r>
            <a:endParaRPr lang="en-US" dirty="0"/>
          </a:p>
        </p:txBody>
      </p:sp>
      <p:sp>
        <p:nvSpPr>
          <p:cNvPr id="3" name="Content Placeholder 2"/>
          <p:cNvSpPr>
            <a:spLocks noGrp="1"/>
          </p:cNvSpPr>
          <p:nvPr>
            <p:ph idx="1"/>
          </p:nvPr>
        </p:nvSpPr>
        <p:spPr>
          <a:xfrm>
            <a:off x="1120000" y="1325564"/>
            <a:ext cx="10233800" cy="5532436"/>
          </a:xfrm>
        </p:spPr>
        <p:txBody>
          <a:bodyPr>
            <a:normAutofit fontScale="92500" lnSpcReduction="20000"/>
          </a:bodyPr>
          <a:lstStyle/>
          <a:p>
            <a:pPr>
              <a:lnSpc>
                <a:spcPct val="120000"/>
              </a:lnSpc>
              <a:spcAft>
                <a:spcPts val="1000"/>
              </a:spcAft>
            </a:pPr>
            <a:r>
              <a:rPr lang="en-US" dirty="0" smtClean="0"/>
              <a:t>The analyst is not the patient’s friend, although the analyst might feel friendly or even loving toward them.</a:t>
            </a:r>
          </a:p>
          <a:p>
            <a:pPr>
              <a:spcAft>
                <a:spcPts val="1000"/>
              </a:spcAft>
            </a:pPr>
            <a:r>
              <a:rPr lang="en-US" dirty="0" smtClean="0"/>
              <a:t>The analyst is not a substitute mother, father, sibling, or lover.</a:t>
            </a:r>
          </a:p>
          <a:p>
            <a:pPr>
              <a:spcAft>
                <a:spcPts val="1000"/>
              </a:spcAft>
            </a:pPr>
            <a:r>
              <a:rPr lang="en-US" dirty="0" smtClean="0"/>
              <a:t>The analyst creates an opportunity for the patient to discover how their interior life is constructed by serving as a stand in for these figures while attempting to avoid falling into the expectations and patterns the patient anticipates from these figures.</a:t>
            </a:r>
          </a:p>
          <a:p>
            <a:pPr>
              <a:spcAft>
                <a:spcPts val="1000"/>
              </a:spcAft>
            </a:pPr>
            <a:r>
              <a:rPr lang="en-US" dirty="0" smtClean="0"/>
              <a:t>The patient needs to know only a minimal amount about the analyst’s life – not because the analyst must be a blank screen - but because it creates the most freedom for the patient to involve the analyst in their interior drama.</a:t>
            </a:r>
          </a:p>
          <a:p>
            <a:pPr>
              <a:spcAft>
                <a:spcPts val="1000"/>
              </a:spcAft>
            </a:pPr>
            <a:r>
              <a:rPr lang="en-US" dirty="0" smtClean="0"/>
              <a:t>The analyst offers overt support primarily when the patient is extremely fragile or regressed, especially when the patient’s state begins to undermine their capacity to participate in the analytic process.</a:t>
            </a:r>
            <a:endParaRPr lang="en-US" dirty="0"/>
          </a:p>
        </p:txBody>
      </p:sp>
    </p:spTree>
    <p:extLst>
      <p:ext uri="{BB962C8B-B14F-4D97-AF65-F5344CB8AC3E}">
        <p14:creationId xmlns:p14="http://schemas.microsoft.com/office/powerpoint/2010/main" xmlns="" val="40902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77" y="479549"/>
            <a:ext cx="10515600" cy="1325563"/>
          </a:xfrm>
        </p:spPr>
        <p:txBody>
          <a:bodyPr>
            <a:normAutofit fontScale="90000"/>
          </a:bodyPr>
          <a:lstStyle/>
          <a:p>
            <a:pPr algn="r"/>
            <a:r>
              <a:rPr lang="en-US" dirty="0" smtClean="0"/>
              <a:t>The Transference and  </a:t>
            </a:r>
            <a:br>
              <a:rPr lang="en-US" dirty="0" smtClean="0"/>
            </a:br>
            <a:r>
              <a:rPr lang="en-US" dirty="0" smtClean="0"/>
              <a:t>Countertransference Matrix</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86315" y="2336158"/>
            <a:ext cx="6711407" cy="4092795"/>
          </a:xfrm>
          <a:prstGeom prst="rect">
            <a:avLst/>
          </a:prstGeom>
        </p:spPr>
      </p:pic>
    </p:spTree>
    <p:extLst>
      <p:ext uri="{BB962C8B-B14F-4D97-AF65-F5344CB8AC3E}">
        <p14:creationId xmlns:p14="http://schemas.microsoft.com/office/powerpoint/2010/main" xmlns="" val="2199780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Technique as Underlying </a:t>
            </a:r>
            <a:br>
              <a:rPr lang="en-US" dirty="0" smtClean="0"/>
            </a:br>
            <a:r>
              <a:rPr lang="en-US" dirty="0" smtClean="0"/>
              <a:t>Structure of Analysis</a:t>
            </a:r>
            <a:endParaRPr lang="en-US" dirty="0"/>
          </a:p>
        </p:txBody>
      </p:sp>
      <p:pic>
        <p:nvPicPr>
          <p:cNvPr id="1026" name="Picture 2" descr="http://hollowlands.com/wp-content/uploads/2013/12/timber-fram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53899" y="2263514"/>
            <a:ext cx="6084201" cy="4384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8460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7959" y="2130425"/>
            <a:ext cx="10233800" cy="4351338"/>
          </a:xfrm>
        </p:spPr>
        <p:txBody>
          <a:bodyPr/>
          <a:lstStyle/>
          <a:p>
            <a:pPr marL="64008" indent="0" defTabSz="381000">
              <a:buNone/>
            </a:pPr>
            <a:r>
              <a:rPr lang="en-US" sz="4000" dirty="0"/>
              <a:t>Where there is no transference, our analytic methods are powerless...</a:t>
            </a:r>
          </a:p>
          <a:p>
            <a:pPr marL="64008" indent="0" defTabSz="381000">
              <a:buNone/>
            </a:pPr>
            <a:endParaRPr lang="en-US" sz="1800" dirty="0"/>
          </a:p>
          <a:p>
            <a:pPr marL="64008" indent="0" algn="r" defTabSz="381000">
              <a:spcBef>
                <a:spcPts val="0"/>
              </a:spcBef>
              <a:buNone/>
            </a:pPr>
            <a:r>
              <a:rPr lang="en-US" dirty="0"/>
              <a:t>Michael </a:t>
            </a:r>
            <a:r>
              <a:rPr lang="en-US" dirty="0" err="1" smtClean="0"/>
              <a:t>Balint</a:t>
            </a:r>
            <a:r>
              <a:rPr lang="en-US" dirty="0" smtClean="0"/>
              <a:t>, </a:t>
            </a:r>
          </a:p>
          <a:p>
            <a:pPr marL="64008" indent="0" algn="r" defTabSz="381000">
              <a:spcBef>
                <a:spcPts val="0"/>
              </a:spcBef>
              <a:buNone/>
            </a:pPr>
            <a:r>
              <a:rPr lang="en-US" i="1" dirty="0" smtClean="0"/>
              <a:t>The </a:t>
            </a:r>
            <a:r>
              <a:rPr lang="en-US" i="1" dirty="0"/>
              <a:t>Basic </a:t>
            </a:r>
            <a:r>
              <a:rPr lang="en-US" i="1" dirty="0" smtClean="0"/>
              <a:t>Fault,  </a:t>
            </a:r>
          </a:p>
          <a:p>
            <a:pPr marL="64008" indent="0" algn="r" defTabSz="381000">
              <a:spcBef>
                <a:spcPts val="0"/>
              </a:spcBef>
              <a:buNone/>
            </a:pPr>
            <a:r>
              <a:rPr lang="en-US" i="1" dirty="0" smtClean="0"/>
              <a:t>1968, p.24 </a:t>
            </a:r>
            <a:endParaRPr lang="en-US" dirty="0"/>
          </a:p>
          <a:p>
            <a:endParaRPr lang="en-US" dirty="0"/>
          </a:p>
        </p:txBody>
      </p:sp>
    </p:spTree>
    <p:extLst>
      <p:ext uri="{BB962C8B-B14F-4D97-AF65-F5344CB8AC3E}">
        <p14:creationId xmlns:p14="http://schemas.microsoft.com/office/powerpoint/2010/main" xmlns="" val="2055271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Transference: Jung’s Ambivalence </a:t>
            </a:r>
            <a:endParaRPr lang="en-US" dirty="0"/>
          </a:p>
        </p:txBody>
      </p:sp>
      <p:sp>
        <p:nvSpPr>
          <p:cNvPr id="3" name="Content Placeholder 2"/>
          <p:cNvSpPr>
            <a:spLocks noGrp="1"/>
          </p:cNvSpPr>
          <p:nvPr>
            <p:ph idx="1"/>
          </p:nvPr>
        </p:nvSpPr>
        <p:spPr>
          <a:xfrm>
            <a:off x="1297450" y="2195325"/>
            <a:ext cx="9372600" cy="4975192"/>
          </a:xfrm>
        </p:spPr>
        <p:txBody>
          <a:bodyPr/>
          <a:lstStyle/>
          <a:p>
            <a:pPr marL="64008" indent="0">
              <a:buNone/>
            </a:pPr>
            <a:r>
              <a:rPr lang="en-US" sz="3200" dirty="0" smtClean="0"/>
              <a:t>Suddenly he (Freud</a:t>
            </a:r>
            <a:r>
              <a:rPr lang="en-US" sz="3200" dirty="0"/>
              <a:t>) asked me out of the blue, </a:t>
            </a:r>
            <a:r>
              <a:rPr lang="en-US" sz="3200" dirty="0" smtClean="0"/>
              <a:t>‘And </a:t>
            </a:r>
            <a:r>
              <a:rPr lang="en-US" sz="3200" dirty="0"/>
              <a:t>what do you think about the transference?' I replied with the deepest conviction that it was the alpha and omega of the analytical method, whereupon he said, 'Then you have grasped the main thing</a:t>
            </a:r>
            <a:r>
              <a:rPr lang="en-US" sz="3200" dirty="0" smtClean="0"/>
              <a:t>.’ </a:t>
            </a:r>
          </a:p>
          <a:p>
            <a:pPr marL="64008" indent="0" algn="r">
              <a:buNone/>
            </a:pPr>
            <a:r>
              <a:rPr lang="en-US" sz="3200" dirty="0"/>
              <a:t>	</a:t>
            </a:r>
            <a:r>
              <a:rPr lang="en-US" sz="3200" dirty="0" smtClean="0"/>
              <a:t>			</a:t>
            </a:r>
            <a:r>
              <a:rPr lang="en-US" sz="2400" dirty="0" smtClean="0"/>
              <a:t>Jung, CW16, para 358</a:t>
            </a:r>
          </a:p>
          <a:p>
            <a:pPr marL="64008" indent="0">
              <a:buNone/>
            </a:pPr>
            <a:endParaRPr lang="en-US" sz="2400" dirty="0"/>
          </a:p>
          <a:p>
            <a:pPr marL="64008" indent="0">
              <a:buNone/>
            </a:pPr>
            <a:r>
              <a:rPr lang="en-US" sz="2400" dirty="0"/>
              <a:t>*from encounter in 1907</a:t>
            </a:r>
          </a:p>
        </p:txBody>
      </p:sp>
    </p:spTree>
    <p:extLst>
      <p:ext uri="{BB962C8B-B14F-4D97-AF65-F5344CB8AC3E}">
        <p14:creationId xmlns:p14="http://schemas.microsoft.com/office/powerpoint/2010/main" xmlns="" val="1907461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Transference: Jung’s Ambivalence</a:t>
            </a:r>
            <a:endParaRPr lang="en-US" dirty="0"/>
          </a:p>
        </p:txBody>
      </p:sp>
      <p:sp>
        <p:nvSpPr>
          <p:cNvPr id="3" name="Content Placeholder 2"/>
          <p:cNvSpPr>
            <a:spLocks noGrp="1"/>
          </p:cNvSpPr>
          <p:nvPr>
            <p:ph idx="1"/>
          </p:nvPr>
        </p:nvSpPr>
        <p:spPr>
          <a:xfrm>
            <a:off x="1981200" y="2306782"/>
            <a:ext cx="8229600" cy="4572000"/>
          </a:xfrm>
        </p:spPr>
        <p:txBody>
          <a:bodyPr/>
          <a:lstStyle/>
          <a:p>
            <a:pPr marL="64008" indent="0">
              <a:buNone/>
            </a:pPr>
            <a:r>
              <a:rPr lang="en-US" sz="3600" dirty="0"/>
              <a:t>I personally am always glad when there is only a mild transference or when it is practically unnoticeable. </a:t>
            </a:r>
          </a:p>
          <a:p>
            <a:pPr marL="64008" indent="0" algn="r">
              <a:buNone/>
            </a:pPr>
            <a:r>
              <a:rPr lang="en-US" dirty="0" smtClean="0"/>
              <a:t>Jung, 1946, </a:t>
            </a:r>
            <a:r>
              <a:rPr lang="en-US" dirty="0"/>
              <a:t>CW16, para </a:t>
            </a:r>
            <a:r>
              <a:rPr lang="en-US" dirty="0" smtClean="0"/>
              <a:t>359</a:t>
            </a:r>
            <a:endParaRPr lang="en-US" dirty="0"/>
          </a:p>
          <a:p>
            <a:endParaRPr lang="en-US" dirty="0"/>
          </a:p>
        </p:txBody>
      </p:sp>
    </p:spTree>
    <p:extLst>
      <p:ext uri="{BB962C8B-B14F-4D97-AF65-F5344CB8AC3E}">
        <p14:creationId xmlns:p14="http://schemas.microsoft.com/office/powerpoint/2010/main" xmlns="" val="31392471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Transference-Countertransference</a:t>
            </a:r>
            <a:endParaRPr lang="en-US" dirty="0"/>
          </a:p>
        </p:txBody>
      </p:sp>
      <p:sp>
        <p:nvSpPr>
          <p:cNvPr id="3" name="Content Placeholder 2"/>
          <p:cNvSpPr>
            <a:spLocks noGrp="1"/>
          </p:cNvSpPr>
          <p:nvPr>
            <p:ph idx="1"/>
          </p:nvPr>
        </p:nvSpPr>
        <p:spPr/>
        <p:txBody>
          <a:bodyPr>
            <a:normAutofit/>
          </a:bodyPr>
          <a:lstStyle/>
          <a:p>
            <a:r>
              <a:rPr lang="en-US" sz="3400" dirty="0" smtClean="0"/>
              <a:t>The theory of transference-countertransference and the technique of working with it are inextricably connected.</a:t>
            </a:r>
          </a:p>
          <a:p>
            <a:r>
              <a:rPr lang="en-US" sz="3400" dirty="0" smtClean="0"/>
              <a:t>Understanding theory is largely useless without the technique to engage with the patient about manifestations in the transference-countertransference matrix.</a:t>
            </a:r>
          </a:p>
        </p:txBody>
      </p:sp>
    </p:spTree>
    <p:extLst>
      <p:ext uri="{BB962C8B-B14F-4D97-AF65-F5344CB8AC3E}">
        <p14:creationId xmlns:p14="http://schemas.microsoft.com/office/powerpoint/2010/main" xmlns="" val="15503060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56" y="573469"/>
            <a:ext cx="10515600" cy="1325563"/>
          </a:xfrm>
        </p:spPr>
        <p:txBody>
          <a:bodyPr>
            <a:normAutofit fontScale="90000"/>
          </a:bodyPr>
          <a:lstStyle/>
          <a:p>
            <a:r>
              <a:rPr lang="en-US" sz="4500" dirty="0" smtClean="0"/>
              <a:t>Utility of Transference-Countertransference </a:t>
            </a:r>
            <a:br>
              <a:rPr lang="en-US" sz="4500" dirty="0" smtClean="0"/>
            </a:br>
            <a:r>
              <a:rPr lang="en-US" sz="4500" dirty="0" smtClean="0"/>
              <a:t>for the Analytic Process</a:t>
            </a:r>
            <a:endParaRPr lang="en-US" sz="4500" dirty="0"/>
          </a:p>
        </p:txBody>
      </p:sp>
      <p:sp>
        <p:nvSpPr>
          <p:cNvPr id="3" name="Content Placeholder 2"/>
          <p:cNvSpPr>
            <a:spLocks noGrp="1"/>
          </p:cNvSpPr>
          <p:nvPr>
            <p:ph idx="1"/>
          </p:nvPr>
        </p:nvSpPr>
        <p:spPr>
          <a:xfrm>
            <a:off x="1120000" y="2506662"/>
            <a:ext cx="10233800" cy="4351338"/>
          </a:xfrm>
        </p:spPr>
        <p:txBody>
          <a:bodyPr>
            <a:normAutofit/>
          </a:bodyPr>
          <a:lstStyle/>
          <a:p>
            <a:r>
              <a:rPr lang="en-US" sz="3200" dirty="0"/>
              <a:t>A</a:t>
            </a:r>
            <a:r>
              <a:rPr lang="en-US" sz="3200" dirty="0" smtClean="0"/>
              <a:t> </a:t>
            </a:r>
            <a:r>
              <a:rPr lang="en-US" sz="3200" dirty="0"/>
              <a:t>means of gathering </a:t>
            </a:r>
            <a:r>
              <a:rPr lang="en-US" sz="3200" dirty="0" smtClean="0"/>
              <a:t>information or data (understanding</a:t>
            </a:r>
            <a:r>
              <a:rPr lang="en-US" sz="3200" dirty="0"/>
              <a:t>) in the therapeutic </a:t>
            </a:r>
            <a:r>
              <a:rPr lang="en-US" sz="3200" dirty="0" smtClean="0"/>
              <a:t>setting.</a:t>
            </a:r>
          </a:p>
          <a:p>
            <a:r>
              <a:rPr lang="en-US" sz="3200" dirty="0"/>
              <a:t>I</a:t>
            </a:r>
            <a:r>
              <a:rPr lang="en-US" sz="3200" dirty="0" smtClean="0"/>
              <a:t>t constellates </a:t>
            </a:r>
            <a:r>
              <a:rPr lang="en-US" sz="3200" dirty="0"/>
              <a:t>an emotional </a:t>
            </a:r>
            <a:r>
              <a:rPr lang="en-US" sz="3200" dirty="0" smtClean="0"/>
              <a:t>energy, an affective engagement, in </a:t>
            </a:r>
            <a:r>
              <a:rPr lang="en-US" sz="3200" dirty="0"/>
              <a:t>the therapeutic </a:t>
            </a:r>
            <a:r>
              <a:rPr lang="en-US" sz="3200" dirty="0" smtClean="0"/>
              <a:t>relationship.</a:t>
            </a:r>
          </a:p>
          <a:p>
            <a:r>
              <a:rPr lang="en-US" sz="3200" dirty="0"/>
              <a:t>S</a:t>
            </a:r>
            <a:r>
              <a:rPr lang="en-US" sz="3200" dirty="0" smtClean="0"/>
              <a:t>erves </a:t>
            </a:r>
            <a:r>
              <a:rPr lang="en-US" sz="3200" dirty="0"/>
              <a:t>as a vehicle for </a:t>
            </a:r>
            <a:r>
              <a:rPr lang="en-US" sz="3200" dirty="0" smtClean="0"/>
              <a:t>transformation </a:t>
            </a:r>
            <a:r>
              <a:rPr lang="en-US" sz="3200" dirty="0"/>
              <a:t>the therapeutic </a:t>
            </a:r>
            <a:r>
              <a:rPr lang="en-US" sz="3200" dirty="0" smtClean="0"/>
              <a:t>process. </a:t>
            </a:r>
            <a:endParaRPr lang="en-US" sz="3200" dirty="0"/>
          </a:p>
        </p:txBody>
      </p:sp>
    </p:spTree>
    <p:extLst>
      <p:ext uri="{BB962C8B-B14F-4D97-AF65-F5344CB8AC3E}">
        <p14:creationId xmlns:p14="http://schemas.microsoft.com/office/powerpoint/2010/main" xmlns="" val="24226624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Transference: Narrow Definition </a:t>
            </a:r>
            <a:endParaRPr lang="en-US" dirty="0"/>
          </a:p>
        </p:txBody>
      </p:sp>
      <p:sp>
        <p:nvSpPr>
          <p:cNvPr id="4" name="Content Placeholder 3"/>
          <p:cNvSpPr>
            <a:spLocks noGrp="1"/>
          </p:cNvSpPr>
          <p:nvPr>
            <p:ph idx="1"/>
          </p:nvPr>
        </p:nvSpPr>
        <p:spPr>
          <a:xfrm>
            <a:off x="1120000" y="2340632"/>
            <a:ext cx="10233800" cy="4351338"/>
          </a:xfrm>
        </p:spPr>
        <p:txBody>
          <a:bodyPr>
            <a:normAutofit/>
          </a:bodyPr>
          <a:lstStyle/>
          <a:p>
            <a:pPr marL="521208" lvl="1" indent="-457200">
              <a:buSzPct val="80000"/>
              <a:buFont typeface="Wingdings" panose="05000000000000000000" pitchFamily="2" charset="2"/>
              <a:buChar char="§"/>
            </a:pPr>
            <a:r>
              <a:rPr lang="en-US" sz="2800" dirty="0"/>
              <a:t>The unconscious displacement onto the analyst of feelings, thoughts, and behaviors, originally experienced in relation to significant figures during childhood. </a:t>
            </a:r>
          </a:p>
          <a:p>
            <a:pPr marL="521208" lvl="1" indent="-457200">
              <a:buSzPct val="80000"/>
              <a:buFont typeface="Wingdings" panose="05000000000000000000" pitchFamily="2" charset="2"/>
              <a:buChar char="§"/>
            </a:pPr>
            <a:r>
              <a:rPr lang="en-US" sz="2800" dirty="0"/>
              <a:t>There may be an awareness of the feeling, thought, or behavior but the motivation for those experiences are unconscious and are experienced by the patient as though they are occurring solely in reaction to what is happening in the present situation.  </a:t>
            </a:r>
          </a:p>
          <a:p>
            <a:endParaRPr lang="en-US" dirty="0" smtClean="0"/>
          </a:p>
        </p:txBody>
      </p:sp>
    </p:spTree>
    <p:extLst>
      <p:ext uri="{BB962C8B-B14F-4D97-AF65-F5344CB8AC3E}">
        <p14:creationId xmlns:p14="http://schemas.microsoft.com/office/powerpoint/2010/main" xmlns="" val="27842289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Transference: Broad Definition </a:t>
            </a:r>
            <a:endParaRPr lang="en-US" dirty="0"/>
          </a:p>
        </p:txBody>
      </p:sp>
      <p:sp>
        <p:nvSpPr>
          <p:cNvPr id="4" name="Content Placeholder 3"/>
          <p:cNvSpPr>
            <a:spLocks noGrp="1"/>
          </p:cNvSpPr>
          <p:nvPr>
            <p:ph idx="1"/>
          </p:nvPr>
        </p:nvSpPr>
        <p:spPr>
          <a:xfrm>
            <a:off x="979100" y="1847585"/>
            <a:ext cx="10233800" cy="4351338"/>
          </a:xfrm>
        </p:spPr>
        <p:txBody>
          <a:bodyPr>
            <a:normAutofit lnSpcReduction="10000"/>
          </a:bodyPr>
          <a:lstStyle/>
          <a:p>
            <a:pPr marL="521208" lvl="2" indent="-457200">
              <a:buSzPct val="80000"/>
              <a:buFont typeface="Wingdings" panose="05000000000000000000" pitchFamily="2" charset="2"/>
              <a:buChar char="Ø"/>
            </a:pPr>
            <a:r>
              <a:rPr lang="en-US" sz="3000" dirty="0"/>
              <a:t>The </a:t>
            </a:r>
            <a:r>
              <a:rPr lang="en-US" sz="3000" dirty="0" smtClean="0"/>
              <a:t>whole of the patient's </a:t>
            </a:r>
            <a:r>
              <a:rPr lang="en-US" sz="3000" dirty="0"/>
              <a:t>experience of the analyst, including</a:t>
            </a:r>
            <a:r>
              <a:rPr lang="en-US" sz="3000" dirty="0" smtClean="0"/>
              <a:t>:</a:t>
            </a:r>
          </a:p>
          <a:p>
            <a:pPr marL="64008" lvl="2" indent="0">
              <a:buSzPct val="80000"/>
              <a:buNone/>
            </a:pPr>
            <a:endParaRPr lang="en-US" dirty="0" smtClean="0"/>
          </a:p>
          <a:p>
            <a:pPr marL="786384" lvl="3" indent="-457200">
              <a:buSzPct val="80000"/>
              <a:buFont typeface="Wingdings" panose="05000000000000000000" pitchFamily="2" charset="2"/>
              <a:buChar char="§"/>
            </a:pPr>
            <a:r>
              <a:rPr lang="en-US" sz="2800" dirty="0"/>
              <a:t>Repeated patterns based on past experiences (narrow definition).</a:t>
            </a:r>
          </a:p>
          <a:p>
            <a:pPr marL="786384" lvl="3" indent="-457200">
              <a:buSzPct val="80000"/>
              <a:buFont typeface="Wingdings" panose="05000000000000000000" pitchFamily="2" charset="2"/>
              <a:buChar char="§"/>
            </a:pPr>
            <a:r>
              <a:rPr lang="en-US" sz="2800" dirty="0"/>
              <a:t>Needed experiences based on deficits in personality structure.</a:t>
            </a:r>
          </a:p>
          <a:p>
            <a:pPr marL="786384" lvl="3" indent="-457200">
              <a:buSzPct val="80000"/>
              <a:buFont typeface="Wingdings" panose="05000000000000000000" pitchFamily="2" charset="2"/>
              <a:buChar char="§"/>
            </a:pPr>
            <a:r>
              <a:rPr lang="en-US" sz="2800" dirty="0"/>
              <a:t>Needed experiences based on the needs of the patient’s individuation process.</a:t>
            </a:r>
          </a:p>
          <a:p>
            <a:pPr marL="786384" lvl="3" indent="-457200">
              <a:buSzPct val="80000"/>
              <a:buFont typeface="Wingdings" panose="05000000000000000000" pitchFamily="2" charset="2"/>
              <a:buChar char="§"/>
            </a:pPr>
            <a:r>
              <a:rPr lang="en-US" sz="2800" dirty="0"/>
              <a:t>Non-distorted perceptions/experiences of the analyst in the present. </a:t>
            </a:r>
            <a:endParaRPr lang="en-US" sz="2800" dirty="0" smtClean="0"/>
          </a:p>
          <a:p>
            <a:pPr marL="786384" lvl="3" indent="-457200">
              <a:buSzPct val="80000"/>
              <a:buFont typeface="Wingdings" panose="05000000000000000000" pitchFamily="2" charset="2"/>
              <a:buChar char="§"/>
            </a:pPr>
            <a:r>
              <a:rPr lang="en-US" sz="2800" dirty="0" smtClean="0"/>
              <a:t>Archetypal influences on the development of the transference</a:t>
            </a:r>
            <a:endParaRPr lang="en-US" sz="2800" dirty="0"/>
          </a:p>
          <a:p>
            <a:pPr marL="713232" lvl="3" indent="-384048">
              <a:buSzPct val="80000"/>
              <a:buFont typeface="Wingdings 2"/>
              <a:buChar char=""/>
            </a:pPr>
            <a:endParaRPr lang="en-US" sz="2800" dirty="0"/>
          </a:p>
          <a:p>
            <a:endParaRPr lang="en-US" dirty="0" smtClean="0"/>
          </a:p>
        </p:txBody>
      </p:sp>
    </p:spTree>
    <p:extLst>
      <p:ext uri="{BB962C8B-B14F-4D97-AF65-F5344CB8AC3E}">
        <p14:creationId xmlns:p14="http://schemas.microsoft.com/office/powerpoint/2010/main" xmlns="" val="16120636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Countertransference: Narrow Definition</a:t>
            </a:r>
            <a:endParaRPr lang="en-US" dirty="0"/>
          </a:p>
        </p:txBody>
      </p:sp>
      <p:sp>
        <p:nvSpPr>
          <p:cNvPr id="3" name="Content Placeholder 2"/>
          <p:cNvSpPr>
            <a:spLocks noGrp="1"/>
          </p:cNvSpPr>
          <p:nvPr>
            <p:ph idx="1"/>
          </p:nvPr>
        </p:nvSpPr>
        <p:spPr/>
        <p:txBody>
          <a:bodyPr>
            <a:normAutofit/>
          </a:bodyPr>
          <a:lstStyle/>
          <a:p>
            <a:pPr marL="521208" lvl="1" indent="-457200">
              <a:buSzPct val="80000"/>
              <a:buFont typeface="Wingdings" panose="05000000000000000000" pitchFamily="2" charset="2"/>
              <a:buChar char="§"/>
            </a:pPr>
            <a:r>
              <a:rPr lang="en-US" sz="3200" dirty="0"/>
              <a:t>The analyst's unconscious reaction to the patient. </a:t>
            </a:r>
          </a:p>
          <a:p>
            <a:pPr marL="521208" lvl="1" indent="-457200">
              <a:buSzPct val="80000"/>
              <a:buFont typeface="Wingdings" panose="05000000000000000000" pitchFamily="2" charset="2"/>
              <a:buChar char="§"/>
            </a:pPr>
            <a:r>
              <a:rPr lang="en-US" sz="3200" dirty="0"/>
              <a:t>The situation in which the analyst's feelings, attitudes, and behaviors toward a patient are derived from earlier situations in the analyst's life that are being displaced onto the patient.</a:t>
            </a:r>
          </a:p>
          <a:p>
            <a:pPr marL="521208" lvl="1" indent="-457200">
              <a:buSzPct val="80000"/>
              <a:buFont typeface="Wingdings" panose="05000000000000000000" pitchFamily="2" charset="2"/>
              <a:buChar char="§"/>
            </a:pPr>
            <a:r>
              <a:rPr lang="en-US" sz="3200" dirty="0"/>
              <a:t>Most narrowly, countertransference is defined as the analyst's reaction to the patient's transference.  </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xmlns="" val="761774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Countertransference: Broad </a:t>
            </a:r>
            <a:r>
              <a:rPr lang="en-US" dirty="0">
                <a:effectLst/>
              </a:rPr>
              <a:t>Definition</a:t>
            </a:r>
            <a:endParaRPr lang="en-US" dirty="0"/>
          </a:p>
        </p:txBody>
      </p:sp>
      <p:sp>
        <p:nvSpPr>
          <p:cNvPr id="3" name="Content Placeholder 2"/>
          <p:cNvSpPr>
            <a:spLocks noGrp="1"/>
          </p:cNvSpPr>
          <p:nvPr>
            <p:ph idx="1"/>
          </p:nvPr>
        </p:nvSpPr>
        <p:spPr>
          <a:xfrm>
            <a:off x="838200" y="2016805"/>
            <a:ext cx="10233800" cy="4351338"/>
          </a:xfrm>
        </p:spPr>
        <p:txBody>
          <a:bodyPr>
            <a:normAutofit fontScale="92500"/>
          </a:bodyPr>
          <a:lstStyle/>
          <a:p>
            <a:pPr marL="521208" lvl="2" indent="-457200">
              <a:buSzPct val="80000"/>
              <a:buFont typeface="Wingdings" panose="05000000000000000000" pitchFamily="2" charset="2"/>
              <a:buChar char="Ø"/>
            </a:pPr>
            <a:r>
              <a:rPr lang="en-US" sz="3000" dirty="0"/>
              <a:t>The </a:t>
            </a:r>
            <a:r>
              <a:rPr lang="en-US" sz="3000" dirty="0" smtClean="0"/>
              <a:t>therapist's </a:t>
            </a:r>
            <a:r>
              <a:rPr lang="en-US" sz="3000" dirty="0"/>
              <a:t>experience of the patient, </a:t>
            </a:r>
            <a:r>
              <a:rPr lang="en-US" sz="3000" dirty="0" smtClean="0"/>
              <a:t>including:</a:t>
            </a:r>
          </a:p>
          <a:p>
            <a:pPr marL="64008" lvl="2" indent="0">
              <a:buSzPct val="80000"/>
              <a:buNone/>
            </a:pPr>
            <a:endParaRPr lang="en-US" dirty="0" smtClean="0"/>
          </a:p>
          <a:p>
            <a:pPr marL="713232" lvl="3" indent="-384048">
              <a:buSzPct val="80000"/>
              <a:buFont typeface="Wingdings" panose="05000000000000000000" pitchFamily="2" charset="2"/>
              <a:buChar char="§"/>
            </a:pPr>
            <a:r>
              <a:rPr lang="en-US" sz="2800" dirty="0"/>
              <a:t>Therapist's unresolved conflicts projected onto the patient (narrow definition).</a:t>
            </a:r>
          </a:p>
          <a:p>
            <a:pPr marL="713232" lvl="3" indent="-384048">
              <a:buSzPct val="80000"/>
              <a:buFont typeface="Wingdings" panose="05000000000000000000" pitchFamily="2" charset="2"/>
              <a:buChar char="§"/>
            </a:pPr>
            <a:r>
              <a:rPr lang="en-US" sz="2800" dirty="0"/>
              <a:t>Reactions to the patient based on the patient’s projections and projective identification processes, that is, the unconscious interpersonal pressure to conform to the role demands of the patient.</a:t>
            </a:r>
          </a:p>
          <a:p>
            <a:pPr marL="713232" lvl="3" indent="-384048">
              <a:buSzPct val="80000"/>
              <a:buFont typeface="Wingdings" panose="05000000000000000000" pitchFamily="2" charset="2"/>
              <a:buChar char="§"/>
            </a:pPr>
            <a:r>
              <a:rPr lang="en-US" sz="2800" dirty="0"/>
              <a:t>Non-distorted perceptions/experiences of the patient in the present</a:t>
            </a:r>
            <a:r>
              <a:rPr lang="en-US" sz="2800" dirty="0" smtClean="0"/>
              <a:t>.</a:t>
            </a:r>
          </a:p>
          <a:p>
            <a:pPr marL="713232" lvl="3" indent="-384048">
              <a:buSzPct val="80000"/>
              <a:buFont typeface="Wingdings" panose="05000000000000000000" pitchFamily="2" charset="2"/>
              <a:buChar char="§"/>
            </a:pPr>
            <a:r>
              <a:rPr lang="en-US" sz="2800" dirty="0"/>
              <a:t>Archetypal influences on the development of the </a:t>
            </a:r>
            <a:r>
              <a:rPr lang="en-US" sz="2800" dirty="0" smtClean="0"/>
              <a:t>countertransference</a:t>
            </a:r>
            <a:endParaRPr lang="en-US" sz="2800" dirty="0"/>
          </a:p>
          <a:p>
            <a:pPr marL="713232" lvl="3" indent="-384048">
              <a:buSzPct val="80000"/>
              <a:buFont typeface="Wingdings" panose="05000000000000000000" pitchFamily="2" charset="2"/>
              <a:buChar char="§"/>
            </a:pPr>
            <a:endParaRPr lang="en-US" sz="2800" b="1" dirty="0"/>
          </a:p>
          <a:p>
            <a:pPr marL="843534" lvl="4" indent="-285750">
              <a:buSzPct val="80000"/>
              <a:buFont typeface="Wingdings" panose="05000000000000000000" pitchFamily="2" charset="2"/>
              <a:buChar char="§"/>
            </a:pPr>
            <a:endParaRPr lang="en-US" sz="2800" dirty="0"/>
          </a:p>
          <a:p>
            <a:pPr marL="713232" lvl="3" indent="-384048">
              <a:buSzPct val="80000"/>
              <a:buFont typeface="Wingdings" panose="05000000000000000000" pitchFamily="2" charset="2"/>
              <a:buChar char="§"/>
            </a:pPr>
            <a:endParaRPr lang="en-US" sz="2800" dirty="0"/>
          </a:p>
          <a:p>
            <a:pPr lvl="1"/>
            <a:endParaRPr lang="en-US" dirty="0"/>
          </a:p>
        </p:txBody>
      </p:sp>
    </p:spTree>
    <p:extLst>
      <p:ext uri="{BB962C8B-B14F-4D97-AF65-F5344CB8AC3E}">
        <p14:creationId xmlns:p14="http://schemas.microsoft.com/office/powerpoint/2010/main" xmlns="" val="2880599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Counter-Resistance and Countertransference</a:t>
            </a:r>
            <a:endParaRPr lang="en-US" sz="4300" dirty="0"/>
          </a:p>
        </p:txBody>
      </p:sp>
      <p:sp>
        <p:nvSpPr>
          <p:cNvPr id="3" name="Content Placeholder 2"/>
          <p:cNvSpPr>
            <a:spLocks noGrp="1"/>
          </p:cNvSpPr>
          <p:nvPr>
            <p:ph idx="1"/>
          </p:nvPr>
        </p:nvSpPr>
        <p:spPr>
          <a:xfrm>
            <a:off x="979100" y="2196015"/>
            <a:ext cx="10233800" cy="4351338"/>
          </a:xfrm>
        </p:spPr>
        <p:txBody>
          <a:bodyPr>
            <a:normAutofit/>
          </a:bodyPr>
          <a:lstStyle/>
          <a:p>
            <a:pPr>
              <a:buFont typeface="Wingdings" panose="05000000000000000000" pitchFamily="2" charset="2"/>
              <a:buChar char="Ø"/>
            </a:pPr>
            <a:r>
              <a:rPr lang="en-US" dirty="0" smtClean="0"/>
              <a:t> Just as the patient can resist the analysis, the analyst can also resist the analysis in a wide variety of ways. Some examples include:</a:t>
            </a:r>
          </a:p>
          <a:p>
            <a:pPr marL="0" indent="0">
              <a:buNone/>
            </a:pPr>
            <a:endParaRPr lang="en-US" dirty="0" smtClean="0"/>
          </a:p>
          <a:p>
            <a:pPr lvl="1"/>
            <a:r>
              <a:rPr lang="en-US" sz="3000" dirty="0" smtClean="0"/>
              <a:t>Falling asleep</a:t>
            </a:r>
          </a:p>
          <a:p>
            <a:pPr lvl="1"/>
            <a:r>
              <a:rPr lang="en-US" sz="3000" dirty="0" smtClean="0"/>
              <a:t>Failing to maintain an analytic frame </a:t>
            </a:r>
          </a:p>
          <a:p>
            <a:pPr lvl="1"/>
            <a:r>
              <a:rPr lang="en-US" sz="3000" dirty="0" smtClean="0"/>
              <a:t>Being inhibited by fears of upsetting the patient</a:t>
            </a:r>
          </a:p>
          <a:p>
            <a:pPr lvl="1"/>
            <a:r>
              <a:rPr lang="en-US" sz="3000" dirty="0" smtClean="0"/>
              <a:t>Being reluctant to offer interpretations</a:t>
            </a:r>
          </a:p>
          <a:p>
            <a:pPr lvl="1"/>
            <a:r>
              <a:rPr lang="en-US" sz="3000" dirty="0" smtClean="0"/>
              <a:t>Needing to always be seen in a positive light</a:t>
            </a:r>
          </a:p>
        </p:txBody>
      </p:sp>
    </p:spTree>
    <p:extLst>
      <p:ext uri="{BB962C8B-B14F-4D97-AF65-F5344CB8AC3E}">
        <p14:creationId xmlns:p14="http://schemas.microsoft.com/office/powerpoint/2010/main" xmlns="" val="3780930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24050" y="1066800"/>
            <a:ext cx="8343900" cy="498598"/>
          </a:xfrm>
          <a:noFill/>
          <a:ln>
            <a:miter lim="800000"/>
            <a:headEnd/>
            <a:tailEnd/>
          </a:ln>
        </p:spPr>
        <p:txBody>
          <a:bodyPr vert="horz" wrap="square" lIns="0" tIns="0" rIns="0" bIns="0" numCol="1" rtlCol="0" anchor="t" anchorCtr="0" compatLnSpc="1">
            <a:prstTxWarp prst="textNoShape">
              <a:avLst/>
            </a:prstTxWarp>
            <a:spAutoFit/>
          </a:bodyPr>
          <a:lstStyle/>
          <a:p>
            <a:pPr defTabSz="381000"/>
            <a:r>
              <a:rPr lang="en-US" sz="3600" dirty="0">
                <a:latin typeface="+mn-lt"/>
              </a:rPr>
              <a:t>What Constitutes Technique?</a:t>
            </a:r>
          </a:p>
        </p:txBody>
      </p:sp>
      <p:sp>
        <p:nvSpPr>
          <p:cNvPr id="6148" name="Rectangle 4"/>
          <p:cNvSpPr>
            <a:spLocks noGrp="1" noChangeArrowheads="1"/>
          </p:cNvSpPr>
          <p:nvPr>
            <p:ph type="body" idx="1"/>
          </p:nvPr>
        </p:nvSpPr>
        <p:spPr bwMode="auto">
          <a:xfrm>
            <a:off x="2133600" y="1828801"/>
            <a:ext cx="7905750" cy="5084469"/>
          </a:xfrm>
          <a:noFill/>
          <a:ln>
            <a:miter lim="800000"/>
            <a:headEnd/>
            <a:tailEnd/>
          </a:ln>
        </p:spPr>
        <p:txBody>
          <a:bodyPr vert="horz" wrap="square" lIns="0" tIns="0" rIns="0" bIns="0" numCol="1" rtlCol="0" anchor="t" anchorCtr="0" compatLnSpc="1">
            <a:prstTxWarp prst="textNoShape">
              <a:avLst/>
            </a:prstTxWarp>
            <a:spAutoFit/>
          </a:bodyPr>
          <a:lstStyle/>
          <a:p>
            <a:pPr marL="0" indent="252413" defTabSz="381000"/>
            <a:r>
              <a:rPr lang="en-US" dirty="0"/>
              <a:t>  Beginning and terminating the analysis</a:t>
            </a:r>
          </a:p>
          <a:p>
            <a:pPr marL="457200" indent="-457200" defTabSz="381000"/>
            <a:r>
              <a:rPr lang="en-US" dirty="0"/>
              <a:t>Establishing and maintaining the analytic frame</a:t>
            </a:r>
          </a:p>
          <a:p>
            <a:pPr marL="0" indent="252413" defTabSz="381000"/>
            <a:r>
              <a:rPr lang="en-US" dirty="0"/>
              <a:t>  Interpretation of the analytic interaction </a:t>
            </a:r>
          </a:p>
          <a:p>
            <a:pPr marL="0" indent="252413" defTabSz="381000"/>
            <a:r>
              <a:rPr lang="en-US" dirty="0"/>
              <a:t>  The analysis of the </a:t>
            </a:r>
            <a:r>
              <a:rPr lang="en-US" dirty="0" smtClean="0"/>
              <a:t>transference and counter- </a:t>
            </a:r>
            <a:endParaRPr lang="en-US" dirty="0"/>
          </a:p>
          <a:p>
            <a:pPr marL="0" indent="0" defTabSz="381000">
              <a:buNone/>
            </a:pPr>
            <a:r>
              <a:rPr lang="en-US" dirty="0"/>
              <a:t>     transference  </a:t>
            </a:r>
          </a:p>
          <a:p>
            <a:pPr marL="0" indent="252413" defTabSz="381000"/>
            <a:r>
              <a:rPr lang="en-US" dirty="0"/>
              <a:t>  The analysis of defenses</a:t>
            </a:r>
          </a:p>
          <a:p>
            <a:pPr marL="0" indent="252413" defTabSz="381000"/>
            <a:r>
              <a:rPr lang="en-US" dirty="0"/>
              <a:t>  The analysis of resistance</a:t>
            </a:r>
          </a:p>
          <a:p>
            <a:pPr marL="0" indent="252413" defTabSz="381000"/>
            <a:r>
              <a:rPr lang="en-US" dirty="0"/>
              <a:t>  Interpretation of dreams</a:t>
            </a:r>
          </a:p>
          <a:p>
            <a:pPr marL="0" indent="0" defTabSz="381000">
              <a:buNone/>
            </a:pPr>
            <a:r>
              <a:rPr lang="en-US" dirty="0"/>
              <a:t> </a:t>
            </a:r>
          </a:p>
          <a:p>
            <a:pPr marL="0" indent="252413" defTabSz="381000"/>
            <a:endParaRPr lang="en-US" dirty="0"/>
          </a:p>
        </p:txBody>
      </p:sp>
    </p:spTree>
    <p:extLst>
      <p:ext uri="{BB962C8B-B14F-4D97-AF65-F5344CB8AC3E}">
        <p14:creationId xmlns:p14="http://schemas.microsoft.com/office/powerpoint/2010/main" xmlns="" val="49801673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anim calcmode="lin" valueType="num">
                                      <p:cBhvr additive="base">
                                        <p:cTn id="13"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anim calcmode="lin" valueType="num">
                                      <p:cBhvr additive="base">
                                        <p:cTn id="19"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8">
                                            <p:txEl>
                                              <p:pRg st="3" end="3"/>
                                            </p:txEl>
                                          </p:spTgt>
                                        </p:tgtEl>
                                        <p:attrNameLst>
                                          <p:attrName>style.visibility</p:attrName>
                                        </p:attrNameLst>
                                      </p:cBhvr>
                                      <p:to>
                                        <p:strVal val="visible"/>
                                      </p:to>
                                    </p:set>
                                    <p:anim calcmode="lin" valueType="num">
                                      <p:cBhvr additive="base">
                                        <p:cTn id="25"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 calcmode="lin" valueType="num">
                                      <p:cBhvr additive="base">
                                        <p:cTn id="31"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8">
                                            <p:txEl>
                                              <p:pRg st="5" end="5"/>
                                            </p:txEl>
                                          </p:spTgt>
                                        </p:tgtEl>
                                        <p:attrNameLst>
                                          <p:attrName>style.visibility</p:attrName>
                                        </p:attrNameLst>
                                      </p:cBhvr>
                                      <p:to>
                                        <p:strVal val="visible"/>
                                      </p:to>
                                    </p:set>
                                    <p:anim calcmode="lin" valueType="num">
                                      <p:cBhvr additive="base">
                                        <p:cTn id="37" dur="500" fill="hold"/>
                                        <p:tgtEl>
                                          <p:spTgt spid="61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8">
                                            <p:txEl>
                                              <p:pRg st="6" end="6"/>
                                            </p:txEl>
                                          </p:spTgt>
                                        </p:tgtEl>
                                        <p:attrNameLst>
                                          <p:attrName>style.visibility</p:attrName>
                                        </p:attrNameLst>
                                      </p:cBhvr>
                                      <p:to>
                                        <p:strVal val="visible"/>
                                      </p:to>
                                    </p:set>
                                    <p:anim calcmode="lin" valueType="num">
                                      <p:cBhvr additive="base">
                                        <p:cTn id="43" dur="500" fill="hold"/>
                                        <p:tgtEl>
                                          <p:spTgt spid="614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48">
                                            <p:txEl>
                                              <p:pRg st="7" end="7"/>
                                            </p:txEl>
                                          </p:spTgt>
                                        </p:tgtEl>
                                        <p:attrNameLst>
                                          <p:attrName>style.visibility</p:attrName>
                                        </p:attrNameLst>
                                      </p:cBhvr>
                                      <p:to>
                                        <p:strVal val="visible"/>
                                      </p:to>
                                    </p:set>
                                    <p:anim calcmode="lin" valueType="num">
                                      <p:cBhvr additive="base">
                                        <p:cTn id="49" dur="500" fill="hold"/>
                                        <p:tgtEl>
                                          <p:spTgt spid="614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148">
                                            <p:txEl>
                                              <p:pRg st="8" end="8"/>
                                            </p:txEl>
                                          </p:spTgt>
                                        </p:tgtEl>
                                        <p:attrNameLst>
                                          <p:attrName>style.visibility</p:attrName>
                                        </p:attrNameLst>
                                      </p:cBhvr>
                                      <p:to>
                                        <p:strVal val="visible"/>
                                      </p:to>
                                    </p:set>
                                    <p:anim calcmode="lin" valueType="num">
                                      <p:cBhvr additive="base">
                                        <p:cTn id="55" dur="500" fill="hold"/>
                                        <p:tgtEl>
                                          <p:spTgt spid="614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250825"/>
            <a:ext cx="10515600" cy="1325563"/>
          </a:xfrm>
        </p:spPr>
        <p:txBody>
          <a:bodyPr>
            <a:normAutofit fontScale="90000"/>
          </a:bodyPr>
          <a:lstStyle/>
          <a:p>
            <a:r>
              <a:rPr lang="en-US" dirty="0" smtClean="0"/>
              <a:t>Working in the Transference-Countertransference Matrix</a:t>
            </a:r>
            <a:endParaRPr lang="en-US" dirty="0"/>
          </a:p>
        </p:txBody>
      </p:sp>
      <p:sp>
        <p:nvSpPr>
          <p:cNvPr id="3" name="Content Placeholder 2"/>
          <p:cNvSpPr>
            <a:spLocks noGrp="1"/>
          </p:cNvSpPr>
          <p:nvPr>
            <p:ph idx="1"/>
          </p:nvPr>
        </p:nvSpPr>
        <p:spPr/>
        <p:txBody>
          <a:bodyPr>
            <a:normAutofit/>
          </a:bodyPr>
          <a:lstStyle/>
          <a:p>
            <a:pPr marL="521208" lvl="1" indent="-457200">
              <a:buSzPct val="80000"/>
            </a:pPr>
            <a:r>
              <a:rPr lang="en-US" sz="2800" dirty="0"/>
              <a:t>The analyst can only understand what they can be potentially conscious of in themselves. To work with or in the T/CT matrix the analyst must be open their own instincts, fantasies, somatic processes, and feelings. </a:t>
            </a:r>
          </a:p>
          <a:p>
            <a:pPr marL="521208" lvl="1" indent="-457200">
              <a:buSzPct val="80000"/>
            </a:pPr>
            <a:r>
              <a:rPr lang="en-US" sz="2800" dirty="0"/>
              <a:t>In Jungian terms, this is the capacity to be open to our own shadow before being receptive to the shadow of our patients.</a:t>
            </a:r>
          </a:p>
          <a:p>
            <a:pPr marL="521208" lvl="1" indent="-457200">
              <a:buSzPct val="80000"/>
            </a:pPr>
            <a:r>
              <a:rPr lang="en-US" sz="2800" dirty="0"/>
              <a:t>Only by doing this does it become possible to recognize and accept these qualities in another person without anxiety or rejection.</a:t>
            </a:r>
          </a:p>
          <a:p>
            <a:endParaRPr lang="en-US" dirty="0"/>
          </a:p>
        </p:txBody>
      </p:sp>
    </p:spTree>
    <p:extLst>
      <p:ext uri="{BB962C8B-B14F-4D97-AF65-F5344CB8AC3E}">
        <p14:creationId xmlns:p14="http://schemas.microsoft.com/office/powerpoint/2010/main" xmlns="" val="3178009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Working in the Transference-Countertransference Matrix</a:t>
            </a:r>
          </a:p>
        </p:txBody>
      </p:sp>
      <p:sp>
        <p:nvSpPr>
          <p:cNvPr id="3" name="Content Placeholder 2"/>
          <p:cNvSpPr>
            <a:spLocks noGrp="1"/>
          </p:cNvSpPr>
          <p:nvPr>
            <p:ph idx="1"/>
          </p:nvPr>
        </p:nvSpPr>
        <p:spPr>
          <a:xfrm>
            <a:off x="1190685" y="1927192"/>
            <a:ext cx="9211519" cy="4930808"/>
          </a:xfrm>
        </p:spPr>
        <p:txBody>
          <a:bodyPr>
            <a:normAutofit/>
          </a:bodyPr>
          <a:lstStyle/>
          <a:p>
            <a:r>
              <a:rPr lang="en-US" sz="3000" dirty="0"/>
              <a:t>Listening closely for what is rejected, avoided, obscured, </a:t>
            </a:r>
            <a:r>
              <a:rPr lang="en-US" sz="3000" dirty="0" smtClean="0"/>
              <a:t>or denied </a:t>
            </a:r>
            <a:r>
              <a:rPr lang="en-US" sz="3000" dirty="0"/>
              <a:t>in the patient.</a:t>
            </a:r>
          </a:p>
          <a:p>
            <a:r>
              <a:rPr lang="en-US" sz="3000" dirty="0"/>
              <a:t>Identifying temporarily with the patient’s thoughts, desires, sensations, and feelings.</a:t>
            </a:r>
          </a:p>
          <a:p>
            <a:r>
              <a:rPr lang="en-US" sz="3000" dirty="0"/>
              <a:t>Surrendering to our own free associations which Freud referred to as “free floating attention” and which others refer to as “analytic reverie.”</a:t>
            </a:r>
          </a:p>
          <a:p>
            <a:r>
              <a:rPr lang="en-US" sz="3000" dirty="0"/>
              <a:t>Those processes in the analyst which interfere with reverie are part of the analyst’s countertransference</a:t>
            </a:r>
            <a:r>
              <a:rPr lang="en-US" sz="2600" dirty="0"/>
              <a:t>.</a:t>
            </a:r>
          </a:p>
        </p:txBody>
      </p:sp>
    </p:spTree>
    <p:extLst>
      <p:ext uri="{BB962C8B-B14F-4D97-AF65-F5344CB8AC3E}">
        <p14:creationId xmlns:p14="http://schemas.microsoft.com/office/powerpoint/2010/main" xmlns="" val="35772261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0"/>
            <a:ext cx="10515600" cy="1325563"/>
          </a:xfrm>
        </p:spPr>
        <p:txBody>
          <a:bodyPr>
            <a:normAutofit fontScale="90000"/>
          </a:bodyPr>
          <a:lstStyle/>
          <a:p>
            <a:r>
              <a:rPr lang="en-US" dirty="0"/>
              <a:t>Working in the </a:t>
            </a:r>
            <a:r>
              <a:rPr lang="en-US" dirty="0" smtClean="0"/>
              <a:t>T/CT Matrix Summary:</a:t>
            </a:r>
            <a:br>
              <a:rPr lang="en-US" dirty="0" smtClean="0"/>
            </a:br>
            <a:r>
              <a:rPr lang="en-US" dirty="0" smtClean="0"/>
              <a:t>Magnet and Architect</a:t>
            </a:r>
            <a:endParaRPr lang="en-US" dirty="0"/>
          </a:p>
        </p:txBody>
      </p:sp>
      <p:sp>
        <p:nvSpPr>
          <p:cNvPr id="3" name="Content Placeholder 2"/>
          <p:cNvSpPr>
            <a:spLocks noGrp="1"/>
          </p:cNvSpPr>
          <p:nvPr>
            <p:ph idx="1"/>
          </p:nvPr>
        </p:nvSpPr>
        <p:spPr>
          <a:xfrm>
            <a:off x="1120000" y="1998012"/>
            <a:ext cx="10233800" cy="4859988"/>
          </a:xfrm>
        </p:spPr>
        <p:txBody>
          <a:bodyPr>
            <a:normAutofit/>
          </a:bodyPr>
          <a:lstStyle/>
          <a:p>
            <a:pPr marL="0" indent="0">
              <a:buNone/>
            </a:pPr>
            <a:r>
              <a:rPr lang="en-US" dirty="0"/>
              <a:t>"The analyst herself becomes both the magnet that draws out the reenactment of unconsciously internalized systems of self and object and the architect of the transitional arena where such self and object experiences become free to play and reconfigure themselves in more harmonious ways. Magnet and architect, as they volley between foreground of active interpretive work and background of containment and holding, bring into focus the necessity of discovering an optimal tension between interpreting the past and co-creating the new." (p. 157</a:t>
            </a:r>
            <a:r>
              <a:rPr lang="en-US" dirty="0" smtClean="0"/>
              <a:t>)</a:t>
            </a:r>
          </a:p>
          <a:p>
            <a:pPr marL="0" indent="0">
              <a:buNone/>
            </a:pPr>
            <a:endParaRPr lang="en-US" dirty="0"/>
          </a:p>
          <a:p>
            <a:pPr marL="0" indent="0" algn="r">
              <a:spcBef>
                <a:spcPts val="0"/>
              </a:spcBef>
              <a:buNone/>
            </a:pPr>
            <a:r>
              <a:rPr lang="en-US" sz="2400" dirty="0" smtClean="0"/>
              <a:t>Jody </a:t>
            </a:r>
            <a:r>
              <a:rPr lang="en-US" sz="2400" dirty="0" err="1" smtClean="0"/>
              <a:t>Messler</a:t>
            </a:r>
            <a:r>
              <a:rPr lang="en-US" sz="2400" dirty="0" smtClean="0"/>
              <a:t> Davies</a:t>
            </a:r>
            <a:r>
              <a:rPr lang="en-US" sz="2400" dirty="0"/>
              <a:t> (</a:t>
            </a:r>
            <a:r>
              <a:rPr lang="en-US" sz="2400" dirty="0" smtClean="0"/>
              <a:t>1994)</a:t>
            </a:r>
            <a:endParaRPr lang="en-US" sz="2400" dirty="0"/>
          </a:p>
        </p:txBody>
      </p:sp>
    </p:spTree>
    <p:extLst>
      <p:ext uri="{BB962C8B-B14F-4D97-AF65-F5344CB8AC3E}">
        <p14:creationId xmlns:p14="http://schemas.microsoft.com/office/powerpoint/2010/main" xmlns="" val="11725192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0"/>
            <a:ext cx="10515600" cy="1325563"/>
          </a:xfrm>
        </p:spPr>
        <p:txBody>
          <a:bodyPr>
            <a:normAutofit/>
          </a:bodyPr>
          <a:lstStyle/>
          <a:p>
            <a:r>
              <a:rPr lang="en-US" sz="3900" dirty="0" smtClean="0"/>
              <a:t>Transference Interpretation</a:t>
            </a:r>
            <a:endParaRPr lang="en-US" sz="3900" dirty="0"/>
          </a:p>
        </p:txBody>
      </p:sp>
      <p:sp>
        <p:nvSpPr>
          <p:cNvPr id="3" name="Content Placeholder 2"/>
          <p:cNvSpPr>
            <a:spLocks noGrp="1"/>
          </p:cNvSpPr>
          <p:nvPr>
            <p:ph idx="1"/>
          </p:nvPr>
        </p:nvSpPr>
        <p:spPr>
          <a:xfrm>
            <a:off x="651163" y="1524000"/>
            <a:ext cx="10674927" cy="5562600"/>
          </a:xfrm>
        </p:spPr>
        <p:txBody>
          <a:bodyPr>
            <a:normAutofit/>
          </a:bodyPr>
          <a:lstStyle/>
          <a:p>
            <a:pPr marL="521208" lvl="2" indent="-457200">
              <a:buSzPct val="80000"/>
            </a:pPr>
            <a:r>
              <a:rPr lang="en-US" sz="3000" dirty="0" smtClean="0"/>
              <a:t>In </a:t>
            </a:r>
            <a:r>
              <a:rPr lang="en-US" sz="3000" dirty="0"/>
              <a:t>terms of transference interpretation it is important not to </a:t>
            </a:r>
            <a:r>
              <a:rPr lang="en-US" sz="3000" dirty="0" smtClean="0"/>
              <a:t>   try </a:t>
            </a:r>
            <a:r>
              <a:rPr lang="en-US" sz="3000" dirty="0"/>
              <a:t>to dissolve or take away the distorted aspects of the transference too quickly. </a:t>
            </a:r>
            <a:endParaRPr lang="en-US" sz="3000" dirty="0" smtClean="0"/>
          </a:p>
          <a:p>
            <a:pPr marL="978408" lvl="3" indent="-457200">
              <a:buSzPct val="80000"/>
              <a:buFont typeface="Wingdings" panose="05000000000000000000" pitchFamily="2" charset="2"/>
              <a:buChar char="§"/>
            </a:pPr>
            <a:r>
              <a:rPr lang="en-US" sz="3000" dirty="0" smtClean="0"/>
              <a:t>“Carrying the Transference”</a:t>
            </a:r>
          </a:p>
          <a:p>
            <a:pPr marL="978408" lvl="3" indent="-457200">
              <a:buSzPct val="80000"/>
              <a:buFont typeface="Wingdings" panose="05000000000000000000" pitchFamily="2" charset="2"/>
              <a:buChar char="§"/>
            </a:pPr>
            <a:r>
              <a:rPr lang="en-US" sz="3000" dirty="0" smtClean="0"/>
              <a:t>“Taking the Transference” </a:t>
            </a:r>
          </a:p>
          <a:p>
            <a:pPr marL="978408" lvl="3" indent="-457200">
              <a:buSzPct val="80000"/>
              <a:buFont typeface="Wingdings" panose="05000000000000000000" pitchFamily="2" charset="2"/>
              <a:buChar char="§"/>
            </a:pPr>
            <a:r>
              <a:rPr lang="en-US" sz="3000" dirty="0" smtClean="0"/>
              <a:t>To </a:t>
            </a:r>
            <a:r>
              <a:rPr lang="en-US" sz="3000" dirty="0"/>
              <a:t>do otherwise implicitly communicates that you are not a safe container for </a:t>
            </a:r>
            <a:r>
              <a:rPr lang="en-US" sz="3000" dirty="0" smtClean="0"/>
              <a:t>the patient’s unintegrated </a:t>
            </a:r>
            <a:r>
              <a:rPr lang="en-US" sz="3000" dirty="0"/>
              <a:t>psychological material</a:t>
            </a:r>
            <a:r>
              <a:rPr lang="en-US" sz="3000" dirty="0" smtClean="0"/>
              <a:t>.</a:t>
            </a:r>
            <a:endParaRPr lang="en-US" sz="3000" dirty="0"/>
          </a:p>
        </p:txBody>
      </p:sp>
    </p:spTree>
    <p:extLst>
      <p:ext uri="{BB962C8B-B14F-4D97-AF65-F5344CB8AC3E}">
        <p14:creationId xmlns:p14="http://schemas.microsoft.com/office/powerpoint/2010/main" xmlns="" val="25625096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Transference Interpretation</a:t>
            </a:r>
            <a:endParaRPr lang="en-US" dirty="0"/>
          </a:p>
        </p:txBody>
      </p:sp>
      <p:sp>
        <p:nvSpPr>
          <p:cNvPr id="3" name="Content Placeholder 2"/>
          <p:cNvSpPr>
            <a:spLocks noGrp="1"/>
          </p:cNvSpPr>
          <p:nvPr>
            <p:ph idx="1"/>
          </p:nvPr>
        </p:nvSpPr>
        <p:spPr>
          <a:xfrm>
            <a:off x="1120000" y="1597306"/>
            <a:ext cx="10233800" cy="5260694"/>
          </a:xfrm>
        </p:spPr>
        <p:txBody>
          <a:bodyPr>
            <a:normAutofit/>
          </a:bodyPr>
          <a:lstStyle/>
          <a:p>
            <a:r>
              <a:rPr lang="en-US" dirty="0"/>
              <a:t>Transference interpretation </a:t>
            </a:r>
            <a:r>
              <a:rPr lang="en-US" dirty="0" smtClean="0"/>
              <a:t>often begins </a:t>
            </a:r>
            <a:r>
              <a:rPr lang="en-US" dirty="0"/>
              <a:t>with observations like: </a:t>
            </a:r>
          </a:p>
          <a:p>
            <a:pPr lvl="1"/>
            <a:r>
              <a:rPr lang="en-US" sz="2600" dirty="0"/>
              <a:t>“It seems as though you see me as ______,” or, </a:t>
            </a:r>
          </a:p>
          <a:p>
            <a:pPr lvl="1"/>
            <a:r>
              <a:rPr lang="en-US" sz="2600" dirty="0"/>
              <a:t>“It strikes me that what you’re saying about _____ might also reflect some of your feelings about me.” </a:t>
            </a:r>
          </a:p>
          <a:p>
            <a:r>
              <a:rPr lang="en-US" dirty="0"/>
              <a:t>The </a:t>
            </a:r>
            <a:r>
              <a:rPr lang="en-US" dirty="0" smtClean="0"/>
              <a:t>implicit communication from the analyst </a:t>
            </a:r>
            <a:r>
              <a:rPr lang="en-US" dirty="0"/>
              <a:t>is, “This is a safe place to talk about your feelings about me directly without fears of reprisal, shame, or exploitation.”</a:t>
            </a:r>
          </a:p>
          <a:p>
            <a:r>
              <a:rPr lang="en-US" dirty="0" smtClean="0"/>
              <a:t>Over </a:t>
            </a:r>
            <a:r>
              <a:rPr lang="en-US" dirty="0"/>
              <a:t>time, the analyst can then begin to assist the patient in seeing how their inner world influences their </a:t>
            </a:r>
            <a:r>
              <a:rPr lang="en-US" dirty="0" smtClean="0"/>
              <a:t>perceptions/ experience </a:t>
            </a:r>
            <a:r>
              <a:rPr lang="en-US" dirty="0"/>
              <a:t>of their outer </a:t>
            </a:r>
            <a:r>
              <a:rPr lang="en-US" dirty="0" smtClean="0"/>
              <a:t>world, especially the therapeutic relationship, </a:t>
            </a:r>
            <a:r>
              <a:rPr lang="en-US" dirty="0"/>
              <a:t>so that they can gradually participate in allowing those perceptual patterns to transform.</a:t>
            </a:r>
          </a:p>
          <a:p>
            <a:endParaRPr lang="en-US" sz="3200" dirty="0"/>
          </a:p>
          <a:p>
            <a:endParaRPr lang="en-US" dirty="0"/>
          </a:p>
        </p:txBody>
      </p:sp>
    </p:spTree>
    <p:extLst>
      <p:ext uri="{BB962C8B-B14F-4D97-AF65-F5344CB8AC3E}">
        <p14:creationId xmlns:p14="http://schemas.microsoft.com/office/powerpoint/2010/main" xmlns="" val="20362795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Countertransference Interpretation</a:t>
            </a:r>
            <a:endParaRPr lang="en-US" dirty="0"/>
          </a:p>
        </p:txBody>
      </p:sp>
      <p:sp>
        <p:nvSpPr>
          <p:cNvPr id="3" name="Content Placeholder 2"/>
          <p:cNvSpPr>
            <a:spLocks noGrp="1"/>
          </p:cNvSpPr>
          <p:nvPr>
            <p:ph idx="1"/>
          </p:nvPr>
        </p:nvSpPr>
        <p:spPr>
          <a:xfrm>
            <a:off x="1120000" y="1825624"/>
            <a:ext cx="10233800" cy="5032375"/>
          </a:xfrm>
        </p:spPr>
        <p:txBody>
          <a:bodyPr>
            <a:normAutofit/>
          </a:bodyPr>
          <a:lstStyle/>
          <a:p>
            <a:r>
              <a:rPr lang="en-US" sz="3200" dirty="0" smtClean="0"/>
              <a:t>Main technical decision in countertransference interpretation is whether  to ‘speak from’ versus ‘speak about’ the analysts countertransference.</a:t>
            </a:r>
          </a:p>
          <a:p>
            <a:r>
              <a:rPr lang="en-US" sz="3200" dirty="0" smtClean="0"/>
              <a:t>In ‘speaking from’ the analyst’s countertransference the analyst uses material from their experience to inform their countertransference interpretation. </a:t>
            </a:r>
          </a:p>
          <a:p>
            <a:r>
              <a:rPr lang="en-US" sz="3200" dirty="0" smtClean="0"/>
              <a:t>In ‘speaking about’ the analyst’s countertransference the analyst engages in a self-revelation about their interior process as part of the interpretation.</a:t>
            </a:r>
          </a:p>
          <a:p>
            <a:pPr marL="0" indent="0" algn="r">
              <a:buNone/>
            </a:pPr>
            <a:r>
              <a:rPr lang="en-US" sz="3200" dirty="0"/>
              <a:t>Ogden (1997</a:t>
            </a:r>
            <a:r>
              <a:rPr lang="en-US" sz="3200" dirty="0" smtClean="0"/>
              <a:t>), </a:t>
            </a:r>
            <a:r>
              <a:rPr lang="en-US" sz="3200" dirty="0"/>
              <a:t>Cwik (2011)</a:t>
            </a:r>
          </a:p>
          <a:p>
            <a:endParaRPr lang="en-US" dirty="0"/>
          </a:p>
        </p:txBody>
      </p:sp>
    </p:spTree>
    <p:extLst>
      <p:ext uri="{BB962C8B-B14F-4D97-AF65-F5344CB8AC3E}">
        <p14:creationId xmlns:p14="http://schemas.microsoft.com/office/powerpoint/2010/main" xmlns="" val="22374864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Countertransference Interpretation</a:t>
            </a:r>
            <a:endParaRPr lang="en-US" dirty="0"/>
          </a:p>
        </p:txBody>
      </p:sp>
      <p:sp>
        <p:nvSpPr>
          <p:cNvPr id="3" name="Content Placeholder 2"/>
          <p:cNvSpPr>
            <a:spLocks noGrp="1"/>
          </p:cNvSpPr>
          <p:nvPr>
            <p:ph idx="1"/>
          </p:nvPr>
        </p:nvSpPr>
        <p:spPr/>
        <p:txBody>
          <a:bodyPr>
            <a:normAutofit/>
          </a:bodyPr>
          <a:lstStyle/>
          <a:p>
            <a:r>
              <a:rPr lang="en-US" sz="3600" dirty="0" smtClean="0"/>
              <a:t>‘Speaking from’ the countertransference: </a:t>
            </a:r>
          </a:p>
          <a:p>
            <a:pPr marL="457200" lvl="1" indent="0">
              <a:buNone/>
            </a:pPr>
            <a:r>
              <a:rPr lang="en-US" sz="3000" dirty="0" smtClean="0"/>
              <a:t>“As </a:t>
            </a:r>
            <a:r>
              <a:rPr lang="en-US" sz="3000" dirty="0"/>
              <a:t>is the case with other highly personal emotional experiences of the analyst, he does not often speak with the </a:t>
            </a:r>
            <a:r>
              <a:rPr lang="en-US" sz="3000" dirty="0" err="1"/>
              <a:t>analysand</a:t>
            </a:r>
            <a:r>
              <a:rPr lang="en-US" sz="3000" dirty="0"/>
              <a:t> directly about his experiences, but attempts to speak to the </a:t>
            </a:r>
            <a:r>
              <a:rPr lang="en-US" sz="3000" dirty="0" err="1"/>
              <a:t>analysand</a:t>
            </a:r>
            <a:r>
              <a:rPr lang="en-US" sz="3000" dirty="0"/>
              <a:t> from what he is thinking and feeling. That is, he attempts to inform what he says by his awareness of and </a:t>
            </a:r>
            <a:r>
              <a:rPr lang="en-US" sz="3000" dirty="0" err="1"/>
              <a:t>groundedness</a:t>
            </a:r>
            <a:r>
              <a:rPr lang="en-US" sz="3000" dirty="0"/>
              <a:t> in his emotional experience with the patient</a:t>
            </a:r>
            <a:r>
              <a:rPr lang="en-US" sz="3000" dirty="0" smtClean="0"/>
              <a:t>.”</a:t>
            </a:r>
          </a:p>
          <a:p>
            <a:pPr marL="457200" lvl="1" indent="0" algn="r">
              <a:buNone/>
            </a:pPr>
            <a:r>
              <a:rPr lang="en-US" sz="3000" dirty="0" smtClean="0"/>
              <a:t>Ogden </a:t>
            </a:r>
            <a:r>
              <a:rPr lang="en-US" sz="3000" dirty="0"/>
              <a:t>1997, p. </a:t>
            </a:r>
            <a:r>
              <a:rPr lang="en-US" sz="3000" dirty="0" smtClean="0"/>
              <a:t>158 </a:t>
            </a:r>
            <a:endParaRPr lang="en-US" sz="3000" dirty="0"/>
          </a:p>
        </p:txBody>
      </p:sp>
    </p:spTree>
    <p:extLst>
      <p:ext uri="{BB962C8B-B14F-4D97-AF65-F5344CB8AC3E}">
        <p14:creationId xmlns:p14="http://schemas.microsoft.com/office/powerpoint/2010/main" xmlns="" val="24774459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99" y="1997155"/>
            <a:ext cx="10515600" cy="1325563"/>
          </a:xfrm>
        </p:spPr>
        <p:txBody>
          <a:bodyPr>
            <a:normAutofit fontScale="90000"/>
          </a:bodyPr>
          <a:lstStyle/>
          <a:p>
            <a:pPr algn="r"/>
            <a:r>
              <a:rPr lang="en-US" dirty="0" smtClean="0"/>
              <a:t>Defenses</a:t>
            </a:r>
            <a:br>
              <a:rPr lang="en-US" dirty="0" smtClean="0"/>
            </a:br>
            <a:r>
              <a:rPr lang="en-US" dirty="0"/>
              <a:t/>
            </a:r>
            <a:br>
              <a:rPr lang="en-US" dirty="0"/>
            </a:br>
            <a:endParaRPr lang="en-US" dirty="0"/>
          </a:p>
        </p:txBody>
      </p:sp>
      <p:sp>
        <p:nvSpPr>
          <p:cNvPr id="4" name="Content Placeholder 3"/>
          <p:cNvSpPr>
            <a:spLocks noGrp="1"/>
          </p:cNvSpPr>
          <p:nvPr>
            <p:ph idx="1"/>
          </p:nvPr>
        </p:nvSpPr>
        <p:spPr>
          <a:xfrm>
            <a:off x="710878" y="2797897"/>
            <a:ext cx="10233800" cy="4351338"/>
          </a:xfrm>
        </p:spPr>
        <p:txBody>
          <a:bodyPr/>
          <a:lstStyle/>
          <a:p>
            <a:pPr marL="137160" indent="0" algn="ctr">
              <a:buNone/>
            </a:pPr>
            <a:r>
              <a:rPr lang="en-US" sz="3200" i="1" dirty="0"/>
              <a:t>Nothing is so difficult as not ­deceiving oneself</a:t>
            </a:r>
            <a:r>
              <a:rPr lang="en-US" sz="3200" i="1" dirty="0" smtClean="0"/>
              <a:t>.</a:t>
            </a:r>
          </a:p>
          <a:p>
            <a:pPr marL="137160" indent="0" algn="ctr">
              <a:buNone/>
            </a:pPr>
            <a:r>
              <a:rPr lang="en-US" sz="3200" dirty="0" smtClean="0"/>
              <a:t>                                                          </a:t>
            </a:r>
            <a:r>
              <a:rPr lang="en-US" sz="3200" i="1" dirty="0" smtClean="0"/>
              <a:t>Ludwig </a:t>
            </a:r>
            <a:r>
              <a:rPr lang="en-US" sz="3200" i="1" dirty="0"/>
              <a:t>Wittgenstein</a:t>
            </a:r>
            <a:endParaRPr lang="en-US" sz="3200" dirty="0"/>
          </a:p>
          <a:p>
            <a:endParaRPr lang="en-US" dirty="0"/>
          </a:p>
        </p:txBody>
      </p:sp>
    </p:spTree>
    <p:extLst>
      <p:ext uri="{BB962C8B-B14F-4D97-AF65-F5344CB8AC3E}">
        <p14:creationId xmlns:p14="http://schemas.microsoft.com/office/powerpoint/2010/main" xmlns="" val="35038783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848" y="457200"/>
            <a:ext cx="9348952" cy="990600"/>
          </a:xfrm>
        </p:spPr>
        <p:txBody>
          <a:bodyPr/>
          <a:lstStyle/>
          <a:p>
            <a:r>
              <a:rPr lang="en-US" dirty="0" smtClean="0"/>
              <a:t>Definition of Defense</a:t>
            </a:r>
            <a:endParaRPr lang="en-US" dirty="0"/>
          </a:p>
        </p:txBody>
      </p:sp>
      <p:sp>
        <p:nvSpPr>
          <p:cNvPr id="3" name="Content Placeholder 2"/>
          <p:cNvSpPr>
            <a:spLocks noGrp="1"/>
          </p:cNvSpPr>
          <p:nvPr>
            <p:ph idx="1"/>
          </p:nvPr>
        </p:nvSpPr>
        <p:spPr>
          <a:xfrm>
            <a:off x="1019503" y="1600199"/>
            <a:ext cx="9267497" cy="5367759"/>
          </a:xfrm>
        </p:spPr>
        <p:txBody>
          <a:bodyPr>
            <a:normAutofit/>
          </a:bodyPr>
          <a:lstStyle/>
          <a:p>
            <a:r>
              <a:rPr lang="en-US" sz="2400" dirty="0" smtClean="0"/>
              <a:t>Defense </a:t>
            </a:r>
            <a:r>
              <a:rPr lang="en-US" sz="2400" dirty="0"/>
              <a:t>describes the ego's active struggle to protect against perceived dangers and limit anxiety – </a:t>
            </a:r>
            <a:r>
              <a:rPr lang="en-US" sz="2400" dirty="0" smtClean="0"/>
              <a:t>e.g. </a:t>
            </a:r>
            <a:r>
              <a:rPr lang="en-US" sz="2400" dirty="0"/>
              <a:t>loss of </a:t>
            </a:r>
            <a:r>
              <a:rPr lang="en-US" sz="2400" dirty="0" smtClean="0"/>
              <a:t>a of </a:t>
            </a:r>
            <a:r>
              <a:rPr lang="en-US" sz="2400" dirty="0"/>
              <a:t>love object, loss of </a:t>
            </a:r>
            <a:r>
              <a:rPr lang="en-US" sz="2400" dirty="0" smtClean="0"/>
              <a:t>love</a:t>
            </a:r>
            <a:r>
              <a:rPr lang="en-US" sz="2400" dirty="0"/>
              <a:t>, </a:t>
            </a:r>
            <a:r>
              <a:rPr lang="en-US" sz="2400" dirty="0" smtClean="0"/>
              <a:t>rejection, disapproval, judgement, conflicted feelings, etc.  </a:t>
            </a:r>
          </a:p>
          <a:p>
            <a:pPr marL="228600" lvl="1">
              <a:spcBef>
                <a:spcPts val="1000"/>
              </a:spcBef>
            </a:pPr>
            <a:r>
              <a:rPr lang="en-US" dirty="0"/>
              <a:t>Defense can also be used to describe the efforts of the activated complex to maintain autonomy within the psyche.  </a:t>
            </a:r>
          </a:p>
          <a:p>
            <a:r>
              <a:rPr lang="en-US" sz="2400" dirty="0" smtClean="0"/>
              <a:t>Defenses </a:t>
            </a:r>
            <a:r>
              <a:rPr lang="en-US" sz="2400" dirty="0"/>
              <a:t>are used to avoid, cast away, or deny aspects of one’s own experience in order to minimize internal discord</a:t>
            </a:r>
            <a:r>
              <a:rPr lang="en-US" sz="2400" dirty="0" smtClean="0"/>
              <a:t>.  Therefore, defenses are directly related to the creation of Shadow.</a:t>
            </a:r>
            <a:endParaRPr lang="en-US" sz="2400" dirty="0"/>
          </a:p>
          <a:p>
            <a:r>
              <a:rPr lang="en-US" sz="2400" dirty="0" smtClean="0"/>
              <a:t> Fordham and later </a:t>
            </a:r>
            <a:r>
              <a:rPr lang="en-US" sz="2400" dirty="0" err="1" smtClean="0"/>
              <a:t>Kalsched</a:t>
            </a:r>
            <a:r>
              <a:rPr lang="en-US" sz="2400" dirty="0"/>
              <a:t> </a:t>
            </a:r>
            <a:r>
              <a:rPr lang="en-US" sz="2400" dirty="0" smtClean="0"/>
              <a:t>have added a category of defenses operating on a more primitive level which  serve protect the Self from being destroyed, overwhelmed, fragmented, or to prevent further trauma. These are referred to as defenses of the Self as opposed to ego defenses.</a:t>
            </a:r>
            <a:endParaRPr lang="en-US" sz="2400" dirty="0"/>
          </a:p>
          <a:p>
            <a:pPr marL="252412" indent="0">
              <a:buNone/>
            </a:pPr>
            <a:endParaRPr lang="en-US" sz="2400" dirty="0"/>
          </a:p>
        </p:txBody>
      </p:sp>
    </p:spTree>
    <p:extLst>
      <p:ext uri="{BB962C8B-B14F-4D97-AF65-F5344CB8AC3E}">
        <p14:creationId xmlns:p14="http://schemas.microsoft.com/office/powerpoint/2010/main" xmlns="" val="317006166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Defenses</a:t>
            </a:r>
            <a:endParaRPr lang="en-US" dirty="0"/>
          </a:p>
        </p:txBody>
      </p:sp>
      <p:sp>
        <p:nvSpPr>
          <p:cNvPr id="3" name="Content Placeholder 2"/>
          <p:cNvSpPr>
            <a:spLocks noGrp="1"/>
          </p:cNvSpPr>
          <p:nvPr>
            <p:ph idx="1"/>
          </p:nvPr>
        </p:nvSpPr>
        <p:spPr/>
        <p:txBody>
          <a:bodyPr>
            <a:normAutofit/>
          </a:bodyPr>
          <a:lstStyle/>
          <a:p>
            <a:r>
              <a:rPr lang="en-US" sz="3600" dirty="0" smtClean="0"/>
              <a:t>The avoidance or management of overwhelming affect, often anxiety.</a:t>
            </a:r>
          </a:p>
          <a:p>
            <a:r>
              <a:rPr lang="en-US" sz="3600" dirty="0" smtClean="0"/>
              <a:t>The maintenance of self-esteem.</a:t>
            </a:r>
          </a:p>
          <a:p>
            <a:r>
              <a:rPr lang="en-US" sz="3600" dirty="0" smtClean="0"/>
              <a:t>The protection of the ego, other complexes, and Self structures against perceived threats (inner or outer).</a:t>
            </a:r>
            <a:endParaRPr lang="en-US" sz="3600" dirty="0"/>
          </a:p>
        </p:txBody>
      </p:sp>
    </p:spTree>
    <p:extLst>
      <p:ext uri="{BB962C8B-B14F-4D97-AF65-F5344CB8AC3E}">
        <p14:creationId xmlns:p14="http://schemas.microsoft.com/office/powerpoint/2010/main" xmlns="" val="175348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1143000"/>
          </a:xfrm>
        </p:spPr>
        <p:txBody>
          <a:bodyPr>
            <a:normAutofit fontScale="90000"/>
          </a:bodyPr>
          <a:lstStyle/>
          <a:p>
            <a:r>
              <a:rPr lang="en-US" dirty="0" smtClean="0"/>
              <a:t>Interpretation and Technique</a:t>
            </a:r>
            <a:endParaRPr lang="en-US" dirty="0"/>
          </a:p>
        </p:txBody>
      </p:sp>
      <p:sp>
        <p:nvSpPr>
          <p:cNvPr id="3" name="Content Placeholder 2"/>
          <p:cNvSpPr>
            <a:spLocks noGrp="1"/>
          </p:cNvSpPr>
          <p:nvPr>
            <p:ph idx="1"/>
          </p:nvPr>
        </p:nvSpPr>
        <p:spPr>
          <a:xfrm>
            <a:off x="2362200" y="2057401"/>
            <a:ext cx="7848600" cy="4068763"/>
          </a:xfrm>
        </p:spPr>
        <p:txBody>
          <a:bodyPr/>
          <a:lstStyle/>
          <a:p>
            <a:pPr marL="252412" indent="0">
              <a:buNone/>
            </a:pPr>
            <a:r>
              <a:rPr lang="en-US" sz="3200" dirty="0"/>
              <a:t>“Certain principles of technique and especially systematic interpretative inventions remain at the core of all clinical psychotherapeutic and psychoanalytic work.”</a:t>
            </a:r>
          </a:p>
          <a:p>
            <a:pPr marL="0" indent="0" algn="r">
              <a:spcBef>
                <a:spcPts val="0"/>
              </a:spcBef>
              <a:buNone/>
            </a:pPr>
            <a:r>
              <a:rPr lang="en-US" dirty="0" smtClean="0"/>
              <a:t>					Steven Levy, P</a:t>
            </a:r>
            <a:r>
              <a:rPr lang="en-US" i="1" dirty="0" smtClean="0"/>
              <a:t>rinciples of Interpretation</a:t>
            </a:r>
            <a:r>
              <a:rPr lang="en-US" dirty="0" smtClean="0"/>
              <a:t>, </a:t>
            </a:r>
          </a:p>
          <a:p>
            <a:pPr marL="0" indent="0" algn="r">
              <a:spcBef>
                <a:spcPts val="0"/>
              </a:spcBef>
              <a:buNone/>
            </a:pPr>
            <a:r>
              <a:rPr lang="en-US" dirty="0" smtClean="0"/>
              <a:t>1990, </a:t>
            </a:r>
            <a:r>
              <a:rPr lang="en-US" dirty="0"/>
              <a:t>p. viii</a:t>
            </a:r>
          </a:p>
        </p:txBody>
      </p:sp>
    </p:spTree>
    <p:extLst>
      <p:ext uri="{BB962C8B-B14F-4D97-AF65-F5344CB8AC3E}">
        <p14:creationId xmlns:p14="http://schemas.microsoft.com/office/powerpoint/2010/main" xmlns="" val="394275867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98" y="186529"/>
            <a:ext cx="10515600" cy="1325563"/>
          </a:xfrm>
        </p:spPr>
        <p:txBody>
          <a:bodyPr/>
          <a:lstStyle/>
          <a:p>
            <a:r>
              <a:rPr lang="en-US" dirty="0" smtClean="0"/>
              <a:t>Complexes and Defenses</a:t>
            </a:r>
            <a:endParaRPr lang="en-US" dirty="0"/>
          </a:p>
        </p:txBody>
      </p:sp>
      <p:sp>
        <p:nvSpPr>
          <p:cNvPr id="9" name="Content Placeholder 8"/>
          <p:cNvSpPr>
            <a:spLocks noGrp="1"/>
          </p:cNvSpPr>
          <p:nvPr>
            <p:ph idx="1"/>
          </p:nvPr>
        </p:nvSpPr>
        <p:spPr>
          <a:xfrm>
            <a:off x="1223962" y="1512092"/>
            <a:ext cx="9067800" cy="4709160"/>
          </a:xfrm>
        </p:spPr>
        <p:txBody>
          <a:bodyPr>
            <a:normAutofit fontScale="25000" lnSpcReduction="20000"/>
          </a:bodyPr>
          <a:lstStyle/>
          <a:p>
            <a:pPr marL="137160" indent="0">
              <a:buNone/>
            </a:pPr>
            <a:r>
              <a:rPr lang="en-US" sz="7200" b="1" u="sng" dirty="0" err="1">
                <a:latin typeface="Times New Roman" pitchFamily="18" charset="0"/>
                <a:cs typeface="Times New Roman" pitchFamily="18" charset="0"/>
              </a:rPr>
              <a:t>Personalistic</a:t>
            </a:r>
            <a:r>
              <a:rPr lang="en-US" sz="7200" b="1" u="sng" dirty="0">
                <a:latin typeface="Times New Roman" pitchFamily="18" charset="0"/>
                <a:cs typeface="Times New Roman" pitchFamily="18" charset="0"/>
              </a:rPr>
              <a:t>  Overlay</a:t>
            </a:r>
          </a:p>
          <a:p>
            <a:pPr marL="342900" indent="-342900">
              <a:buAutoNum type="arabicPeriod"/>
            </a:pPr>
            <a:r>
              <a:rPr lang="en-US" sz="7200" dirty="0">
                <a:latin typeface="Times New Roman" pitchFamily="18" charset="0"/>
                <a:cs typeface="Times New Roman" pitchFamily="18" charset="0"/>
              </a:rPr>
              <a:t>Memories</a:t>
            </a:r>
          </a:p>
          <a:p>
            <a:pPr marL="342900" indent="-342900">
              <a:buAutoNum type="arabicPeriod"/>
            </a:pPr>
            <a:r>
              <a:rPr lang="en-US" sz="7200" dirty="0">
                <a:latin typeface="Times New Roman" pitchFamily="18" charset="0"/>
                <a:cs typeface="Times New Roman" pitchFamily="18" charset="0"/>
              </a:rPr>
              <a:t>Images</a:t>
            </a:r>
          </a:p>
          <a:p>
            <a:pPr marL="342900" indent="-342900">
              <a:buAutoNum type="arabicPeriod"/>
            </a:pPr>
            <a:r>
              <a:rPr lang="en-US" sz="7200" dirty="0">
                <a:latin typeface="Times New Roman" pitchFamily="18" charset="0"/>
                <a:cs typeface="Times New Roman" pitchFamily="18" charset="0"/>
              </a:rPr>
              <a:t>Feelings</a:t>
            </a:r>
          </a:p>
          <a:p>
            <a:pPr marL="342900" indent="-342900">
              <a:buAutoNum type="arabicPeriod"/>
            </a:pPr>
            <a:r>
              <a:rPr lang="en-US" sz="7200" dirty="0" smtClean="0">
                <a:latin typeface="Times New Roman" pitchFamily="18" charset="0"/>
                <a:cs typeface="Times New Roman" pitchFamily="18" charset="0"/>
              </a:rPr>
              <a:t>Behavioral Patterns                                                                            </a:t>
            </a:r>
            <a:r>
              <a:rPr lang="en-US" sz="7200" b="1" dirty="0" err="1" smtClean="0">
                <a:latin typeface="Times New Roman" pitchFamily="18" charset="0"/>
                <a:cs typeface="Times New Roman" pitchFamily="18" charset="0"/>
              </a:rPr>
              <a:t>Personalistic</a:t>
            </a:r>
            <a:r>
              <a:rPr lang="en-US" sz="7200" b="1" dirty="0" smtClean="0">
                <a:latin typeface="Times New Roman" pitchFamily="18" charset="0"/>
                <a:cs typeface="Times New Roman" pitchFamily="18" charset="0"/>
              </a:rPr>
              <a:t> Overlay                             </a:t>
            </a:r>
          </a:p>
          <a:p>
            <a:pPr marL="342900" indent="-342900">
              <a:buAutoNum type="arabicPeriod"/>
            </a:pPr>
            <a:r>
              <a:rPr lang="en-US" sz="7200" dirty="0" smtClean="0">
                <a:latin typeface="Times New Roman" pitchFamily="18" charset="0"/>
                <a:cs typeface="Times New Roman" pitchFamily="18" charset="0"/>
              </a:rPr>
              <a:t>Defenses                                                                                                            </a:t>
            </a:r>
          </a:p>
          <a:p>
            <a:pPr marL="342900" indent="-342900">
              <a:buAutoNum type="arabicPeriod"/>
            </a:pPr>
            <a:r>
              <a:rPr lang="en-US" sz="7200" dirty="0" smtClean="0">
                <a:latin typeface="Times New Roman" pitchFamily="18" charset="0"/>
                <a:cs typeface="Times New Roman" pitchFamily="18" charset="0"/>
              </a:rPr>
              <a:t>Cognitive </a:t>
            </a:r>
            <a:r>
              <a:rPr lang="en-US" sz="7200" dirty="0">
                <a:latin typeface="Times New Roman" pitchFamily="18" charset="0"/>
                <a:cs typeface="Times New Roman" pitchFamily="18" charset="0"/>
              </a:rPr>
              <a:t>Sets                                                                                                     </a:t>
            </a:r>
            <a:endParaRPr lang="en-US" sz="7200" dirty="0" smtClean="0">
              <a:latin typeface="Times New Roman" pitchFamily="18" charset="0"/>
              <a:cs typeface="Times New Roman" pitchFamily="18" charset="0"/>
            </a:endParaRPr>
          </a:p>
          <a:p>
            <a:pPr marL="342900" indent="-342900">
              <a:buAutoNum type="arabicPeriod"/>
            </a:pPr>
            <a:r>
              <a:rPr lang="en-US" sz="7200" dirty="0" smtClean="0">
                <a:latin typeface="Times New Roman" pitchFamily="18" charset="0"/>
                <a:cs typeface="Times New Roman" pitchFamily="18" charset="0"/>
              </a:rPr>
              <a:t>Specific </a:t>
            </a:r>
            <a:r>
              <a:rPr lang="en-US" sz="7200" dirty="0">
                <a:latin typeface="Times New Roman" pitchFamily="18" charset="0"/>
                <a:cs typeface="Times New Roman" pitchFamily="18" charset="0"/>
              </a:rPr>
              <a:t>Values or Attitudes</a:t>
            </a:r>
          </a:p>
          <a:p>
            <a:pPr marL="342900" indent="-342900">
              <a:buAutoNum type="arabicPeriod"/>
            </a:pPr>
            <a:r>
              <a:rPr lang="en-US" sz="7200" dirty="0">
                <a:latin typeface="Times New Roman" pitchFamily="18" charset="0"/>
                <a:cs typeface="Times New Roman" pitchFamily="18" charset="0"/>
              </a:rPr>
              <a:t>Physiological   </a:t>
            </a:r>
            <a:r>
              <a:rPr lang="en-US" sz="7200" dirty="0" smtClean="0">
                <a:latin typeface="Times New Roman" pitchFamily="18" charset="0"/>
                <a:cs typeface="Times New Roman" pitchFamily="18" charset="0"/>
              </a:rPr>
              <a:t>States</a:t>
            </a:r>
            <a:endParaRPr lang="en-US" sz="7200" dirty="0">
              <a:latin typeface="Times New Roman" pitchFamily="18" charset="0"/>
              <a:cs typeface="Times New Roman" pitchFamily="18" charset="0"/>
            </a:endParaRPr>
          </a:p>
          <a:p>
            <a:pPr marL="0" indent="0">
              <a:buNone/>
            </a:pPr>
            <a:r>
              <a:rPr lang="en-US" sz="4600" dirty="0">
                <a:latin typeface="Times New Roman" pitchFamily="18" charset="0"/>
                <a:cs typeface="Times New Roman" pitchFamily="18" charset="0"/>
              </a:rPr>
              <a:t> </a:t>
            </a:r>
          </a:p>
          <a:p>
            <a:pPr>
              <a:buNone/>
            </a:pPr>
            <a:r>
              <a:rPr lang="en-US" dirty="0" smtClean="0"/>
              <a:t>								</a:t>
            </a:r>
          </a:p>
          <a:p>
            <a:pPr>
              <a:buNone/>
            </a:pPr>
            <a:endParaRPr lang="en-US" dirty="0" smtClean="0"/>
          </a:p>
          <a:p>
            <a:pPr>
              <a:buNone/>
            </a:pPr>
            <a:r>
              <a:rPr lang="en-US" dirty="0" smtClean="0"/>
              <a:t>											</a:t>
            </a:r>
          </a:p>
          <a:p>
            <a:pPr>
              <a:buNone/>
            </a:pPr>
            <a:r>
              <a:rPr lang="en-US" dirty="0"/>
              <a:t>							</a:t>
            </a:r>
            <a:r>
              <a:rPr lang="en-US" sz="7200" dirty="0" smtClean="0"/>
              <a:t>                         </a:t>
            </a:r>
            <a:r>
              <a:rPr lang="en-US" sz="7200" b="1" dirty="0" smtClean="0">
                <a:latin typeface="Times New Roman" panose="02020603050405020304" pitchFamily="18" charset="0"/>
                <a:cs typeface="Times New Roman" panose="02020603050405020304" pitchFamily="18" charset="0"/>
              </a:rPr>
              <a:t>Archetypal Core</a:t>
            </a:r>
          </a:p>
          <a:p>
            <a:pPr>
              <a:buNone/>
            </a:pPr>
            <a:r>
              <a:rPr lang="en-US" dirty="0"/>
              <a:t>	</a:t>
            </a:r>
            <a:r>
              <a:rPr lang="en-US" dirty="0" smtClean="0"/>
              <a:t>						</a:t>
            </a:r>
          </a:p>
          <a:p>
            <a:pPr>
              <a:buNone/>
            </a:pPr>
            <a:r>
              <a:rPr lang="en-US" dirty="0" smtClean="0"/>
              <a:t>	</a:t>
            </a:r>
            <a:endParaRPr lang="en-US" dirty="0"/>
          </a:p>
        </p:txBody>
      </p:sp>
      <p:sp>
        <p:nvSpPr>
          <p:cNvPr id="1026" name="Oval 2"/>
          <p:cNvSpPr>
            <a:spLocks noChangeArrowheads="1"/>
          </p:cNvSpPr>
          <p:nvPr/>
        </p:nvSpPr>
        <p:spPr bwMode="auto">
          <a:xfrm>
            <a:off x="4330679" y="2372810"/>
            <a:ext cx="3409950" cy="3304090"/>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27" name="Oval 3"/>
          <p:cNvSpPr>
            <a:spLocks noChangeArrowheads="1"/>
          </p:cNvSpPr>
          <p:nvPr/>
        </p:nvSpPr>
        <p:spPr bwMode="auto">
          <a:xfrm>
            <a:off x="5379154" y="3324052"/>
            <a:ext cx="1304925" cy="1285875"/>
          </a:xfrm>
          <a:prstGeom prst="ellipse">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1028" name="AutoShape 4"/>
          <p:cNvCxnSpPr>
            <a:cxnSpLocks noChangeShapeType="1"/>
          </p:cNvCxnSpPr>
          <p:nvPr/>
        </p:nvCxnSpPr>
        <p:spPr bwMode="auto">
          <a:xfrm>
            <a:off x="6248574" y="4278544"/>
            <a:ext cx="1670339" cy="988216"/>
          </a:xfrm>
          <a:prstGeom prst="straightConnector1">
            <a:avLst/>
          </a:prstGeom>
          <a:noFill/>
          <a:ln w="57150">
            <a:solidFill>
              <a:srgbClr val="000000"/>
            </a:solidFill>
            <a:round/>
            <a:headEnd/>
            <a:tailEnd type="triangle" w="med" len="med"/>
          </a:ln>
        </p:spPr>
      </p:cxnSp>
      <p:cxnSp>
        <p:nvCxnSpPr>
          <p:cNvPr id="1029" name="AutoShape 5"/>
          <p:cNvCxnSpPr>
            <a:cxnSpLocks noChangeShapeType="1"/>
          </p:cNvCxnSpPr>
          <p:nvPr/>
        </p:nvCxnSpPr>
        <p:spPr bwMode="auto">
          <a:xfrm flipV="1">
            <a:off x="6954817" y="2958197"/>
            <a:ext cx="785812" cy="533400"/>
          </a:xfrm>
          <a:prstGeom prst="straightConnector1">
            <a:avLst/>
          </a:prstGeom>
          <a:noFill/>
          <a:ln w="57150">
            <a:solidFill>
              <a:srgbClr val="000000"/>
            </a:solidFill>
            <a:round/>
            <a:headEnd/>
            <a:tailEnd type="triangle" w="med" len="med"/>
          </a:ln>
        </p:spPr>
      </p:cxnSp>
      <p:sp>
        <p:nvSpPr>
          <p:cNvPr id="3" name="TextBox 2"/>
          <p:cNvSpPr txBox="1"/>
          <p:nvPr/>
        </p:nvSpPr>
        <p:spPr>
          <a:xfrm>
            <a:off x="5385484" y="3614173"/>
            <a:ext cx="1662694" cy="707886"/>
          </a:xfrm>
          <a:prstGeom prst="rect">
            <a:avLst/>
          </a:prstGeom>
          <a:noFill/>
        </p:spPr>
        <p:txBody>
          <a:bodyPr wrap="square" rtlCol="0">
            <a:spAutoFit/>
          </a:bodyPr>
          <a:lstStyle/>
          <a:p>
            <a:r>
              <a:rPr lang="en-US" sz="4000" b="1" dirty="0" smtClean="0"/>
              <a:t>+       -</a:t>
            </a:r>
            <a:endParaRPr lang="en-US" sz="4000" b="1" dirty="0"/>
          </a:p>
        </p:txBody>
      </p:sp>
    </p:spTree>
    <p:extLst>
      <p:ext uri="{BB962C8B-B14F-4D97-AF65-F5344CB8AC3E}">
        <p14:creationId xmlns:p14="http://schemas.microsoft.com/office/powerpoint/2010/main" xmlns="" val="20278315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 are Fundamental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Defenses account for the split between conscious and unconscious realms of activity</a:t>
            </a:r>
          </a:p>
          <a:p>
            <a:r>
              <a:rPr lang="en-US" dirty="0" smtClean="0"/>
              <a:t>The presence of defenses forms the foundations for all aspects of the technique and structure of analytic therapies.</a:t>
            </a:r>
          </a:p>
          <a:p>
            <a:r>
              <a:rPr lang="en-US" dirty="0" smtClean="0"/>
              <a:t>Defenses are unavoidable and necessary to healthy functioning in life and relationships.</a:t>
            </a:r>
          </a:p>
          <a:p>
            <a:r>
              <a:rPr lang="en-US" dirty="0" smtClean="0"/>
              <a:t>When over-utilized or held defenses limit choice, distort reality, and create patterns of perceptual, behavioral, affective, and cognitive rigidity.</a:t>
            </a:r>
          </a:p>
          <a:p>
            <a:r>
              <a:rPr lang="en-US" dirty="0" smtClean="0"/>
              <a:t>Working through defenses in analysis facilitates psychic flexibility and resilience, both necessary conditions for individuation to occur.  </a:t>
            </a:r>
            <a:endParaRPr lang="en-US" dirty="0"/>
          </a:p>
        </p:txBody>
      </p:sp>
    </p:spTree>
    <p:extLst>
      <p:ext uri="{BB962C8B-B14F-4D97-AF65-F5344CB8AC3E}">
        <p14:creationId xmlns:p14="http://schemas.microsoft.com/office/powerpoint/2010/main" xmlns="" val="36373058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735" y="312517"/>
            <a:ext cx="9761826" cy="884238"/>
          </a:xfrm>
        </p:spPr>
        <p:txBody>
          <a:bodyPr/>
          <a:lstStyle/>
          <a:p>
            <a:r>
              <a:rPr lang="en-US" dirty="0" smtClean="0"/>
              <a:t>Common Defenses</a:t>
            </a:r>
            <a:endParaRPr lang="en-US" dirty="0"/>
          </a:p>
        </p:txBody>
      </p:sp>
      <p:sp>
        <p:nvSpPr>
          <p:cNvPr id="5" name="Content Placeholder 4"/>
          <p:cNvSpPr>
            <a:spLocks noGrp="1"/>
          </p:cNvSpPr>
          <p:nvPr>
            <p:ph sz="half" idx="1"/>
          </p:nvPr>
        </p:nvSpPr>
        <p:spPr>
          <a:xfrm>
            <a:off x="786649" y="1555570"/>
            <a:ext cx="5025216" cy="4351338"/>
          </a:xfrm>
        </p:spPr>
        <p:txBody>
          <a:bodyPr>
            <a:noAutofit/>
          </a:bodyPr>
          <a:lstStyle/>
          <a:p>
            <a:pPr marL="252412" indent="0">
              <a:buNone/>
            </a:pPr>
            <a:r>
              <a:rPr lang="en-US" sz="2000" b="1" u="sng" dirty="0"/>
              <a:t>Primary Defenses</a:t>
            </a:r>
          </a:p>
          <a:p>
            <a:pPr lvl="0">
              <a:buFont typeface="Arial" panose="020B0604020202020204" pitchFamily="34" charset="0"/>
              <a:buChar char="•"/>
            </a:pPr>
            <a:r>
              <a:rPr lang="en-US" sz="2000" b="1" dirty="0"/>
              <a:t> Primitive Withdrawal  </a:t>
            </a:r>
            <a:endParaRPr lang="en-US" sz="2000" dirty="0"/>
          </a:p>
          <a:p>
            <a:pPr lvl="0">
              <a:buFont typeface="Arial" panose="020B0604020202020204" pitchFamily="34" charset="0"/>
              <a:buChar char="•"/>
            </a:pPr>
            <a:r>
              <a:rPr lang="en-US" sz="2000" b="1" dirty="0"/>
              <a:t> Denial </a:t>
            </a:r>
            <a:endParaRPr lang="en-US" sz="2000" dirty="0"/>
          </a:p>
          <a:p>
            <a:pPr lvl="0">
              <a:buFont typeface="Arial" panose="020B0604020202020204" pitchFamily="34" charset="0"/>
              <a:buChar char="•"/>
            </a:pPr>
            <a:r>
              <a:rPr lang="en-US" sz="2000" b="1" dirty="0"/>
              <a:t> Omnipotent Control </a:t>
            </a:r>
            <a:endParaRPr lang="en-US" sz="2000" dirty="0"/>
          </a:p>
          <a:p>
            <a:pPr lvl="0">
              <a:buFont typeface="Arial" panose="020B0604020202020204" pitchFamily="34" charset="0"/>
              <a:buChar char="•"/>
            </a:pPr>
            <a:r>
              <a:rPr lang="en-US" sz="2000" b="1" dirty="0"/>
              <a:t> Primitive Idealization and Devaluation </a:t>
            </a:r>
            <a:endParaRPr lang="en-US" sz="2000" dirty="0"/>
          </a:p>
          <a:p>
            <a:pPr lvl="0">
              <a:buFont typeface="Arial" panose="020B0604020202020204" pitchFamily="34" charset="0"/>
              <a:buChar char="•"/>
            </a:pPr>
            <a:r>
              <a:rPr lang="en-US" sz="2000" b="1" dirty="0"/>
              <a:t> Projection </a:t>
            </a:r>
            <a:endParaRPr lang="en-US" sz="2000" dirty="0"/>
          </a:p>
          <a:p>
            <a:pPr lvl="0">
              <a:buFont typeface="Arial" panose="020B0604020202020204" pitchFamily="34" charset="0"/>
              <a:buChar char="•"/>
            </a:pPr>
            <a:r>
              <a:rPr lang="en-US" sz="2000" b="1" dirty="0"/>
              <a:t> Introjection </a:t>
            </a:r>
            <a:endParaRPr lang="en-US" sz="2000" dirty="0"/>
          </a:p>
          <a:p>
            <a:pPr lvl="0">
              <a:buFont typeface="Arial" panose="020B0604020202020204" pitchFamily="34" charset="0"/>
              <a:buChar char="•"/>
            </a:pPr>
            <a:r>
              <a:rPr lang="en-US" sz="2000" b="1" dirty="0"/>
              <a:t> Projective Identification </a:t>
            </a:r>
            <a:endParaRPr lang="en-US" sz="2000" dirty="0"/>
          </a:p>
          <a:p>
            <a:pPr lvl="0">
              <a:buFont typeface="Arial" panose="020B0604020202020204" pitchFamily="34" charset="0"/>
              <a:buChar char="•"/>
            </a:pPr>
            <a:r>
              <a:rPr lang="en-US" sz="2000" b="1" dirty="0"/>
              <a:t> Splitting  </a:t>
            </a:r>
            <a:endParaRPr lang="en-US" sz="2000" dirty="0"/>
          </a:p>
          <a:p>
            <a:pPr lvl="0">
              <a:buFont typeface="Arial" panose="020B0604020202020204" pitchFamily="34" charset="0"/>
              <a:buChar char="•"/>
            </a:pPr>
            <a:r>
              <a:rPr lang="en-US" sz="2000" b="1" dirty="0"/>
              <a:t> Dissociation </a:t>
            </a:r>
          </a:p>
          <a:p>
            <a:pPr marL="766762" indent="-514350">
              <a:buFont typeface="+mj-lt"/>
              <a:buAutoNum type="arabicPeriod"/>
            </a:pPr>
            <a:endParaRPr lang="en-US" sz="2000" b="1" dirty="0"/>
          </a:p>
        </p:txBody>
      </p:sp>
      <p:sp>
        <p:nvSpPr>
          <p:cNvPr id="6" name="Content Placeholder 5"/>
          <p:cNvSpPr>
            <a:spLocks noGrp="1"/>
          </p:cNvSpPr>
          <p:nvPr>
            <p:ph sz="half" idx="2"/>
          </p:nvPr>
        </p:nvSpPr>
        <p:spPr>
          <a:xfrm>
            <a:off x="6028323" y="1555570"/>
            <a:ext cx="5033960" cy="4351338"/>
          </a:xfrm>
        </p:spPr>
        <p:txBody>
          <a:bodyPr>
            <a:noAutofit/>
          </a:bodyPr>
          <a:lstStyle/>
          <a:p>
            <a:pPr marL="252412" indent="0">
              <a:buNone/>
            </a:pPr>
            <a:r>
              <a:rPr lang="en-US" sz="2000" b="1" u="sng" dirty="0"/>
              <a:t>Secondary Defenses </a:t>
            </a:r>
            <a:endParaRPr lang="en-US" sz="2000" dirty="0"/>
          </a:p>
          <a:p>
            <a:r>
              <a:rPr lang="en-US" sz="2000" b="1" dirty="0"/>
              <a:t> Repression</a:t>
            </a:r>
            <a:r>
              <a:rPr lang="en-US" sz="2000" dirty="0"/>
              <a:t> </a:t>
            </a:r>
          </a:p>
          <a:p>
            <a:r>
              <a:rPr lang="en-US" sz="2000" b="1" dirty="0"/>
              <a:t> Regression</a:t>
            </a:r>
            <a:r>
              <a:rPr lang="en-US" sz="2000" dirty="0"/>
              <a:t> </a:t>
            </a:r>
          </a:p>
          <a:p>
            <a:pPr>
              <a:buFont typeface="Arial" panose="020B0604020202020204" pitchFamily="34" charset="0"/>
              <a:buChar char="•"/>
            </a:pPr>
            <a:r>
              <a:rPr lang="en-US" sz="2000" b="1" dirty="0" smtClean="0"/>
              <a:t> Intellectualization </a:t>
            </a:r>
            <a:endParaRPr lang="en-US" sz="2000" dirty="0"/>
          </a:p>
          <a:p>
            <a:pPr lvl="0">
              <a:buFont typeface="Arial" panose="020B0604020202020204" pitchFamily="34" charset="0"/>
              <a:buChar char="•"/>
            </a:pPr>
            <a:r>
              <a:rPr lang="en-US" sz="2000" b="1" dirty="0" smtClean="0"/>
              <a:t>Compartmentalization </a:t>
            </a:r>
            <a:endParaRPr lang="en-US" sz="2000" dirty="0"/>
          </a:p>
          <a:p>
            <a:pPr lvl="0">
              <a:buFont typeface="Arial" panose="020B0604020202020204" pitchFamily="34" charset="0"/>
              <a:buChar char="•"/>
            </a:pPr>
            <a:r>
              <a:rPr lang="en-US" sz="2000" b="1" dirty="0"/>
              <a:t> Undoing</a:t>
            </a:r>
            <a:r>
              <a:rPr lang="en-US" sz="2000" dirty="0"/>
              <a:t> </a:t>
            </a:r>
          </a:p>
          <a:p>
            <a:pPr lvl="0">
              <a:buFont typeface="Arial" panose="020B0604020202020204" pitchFamily="34" charset="0"/>
              <a:buChar char="•"/>
            </a:pPr>
            <a:r>
              <a:rPr lang="en-US" sz="2000" b="1" dirty="0" smtClean="0"/>
              <a:t> </a:t>
            </a:r>
            <a:r>
              <a:rPr lang="en-US" sz="2000" b="1" dirty="0"/>
              <a:t>Displacement </a:t>
            </a:r>
            <a:endParaRPr lang="en-US" sz="2000" dirty="0"/>
          </a:p>
          <a:p>
            <a:pPr lvl="0">
              <a:buFont typeface="Arial" panose="020B0604020202020204" pitchFamily="34" charset="0"/>
              <a:buChar char="•"/>
            </a:pPr>
            <a:r>
              <a:rPr lang="en-US" sz="2000" b="1" dirty="0"/>
              <a:t> Reaction Formation</a:t>
            </a:r>
            <a:r>
              <a:rPr lang="en-US" sz="2000" dirty="0"/>
              <a:t> </a:t>
            </a:r>
          </a:p>
          <a:p>
            <a:pPr lvl="0">
              <a:buFont typeface="Arial" panose="020B0604020202020204" pitchFamily="34" charset="0"/>
              <a:buChar char="•"/>
            </a:pPr>
            <a:r>
              <a:rPr lang="en-US" sz="2000" b="1" dirty="0" smtClean="0"/>
              <a:t> Identification </a:t>
            </a:r>
            <a:endParaRPr lang="en-US" sz="2000" dirty="0"/>
          </a:p>
          <a:p>
            <a:pPr lvl="0">
              <a:buFont typeface="Arial" panose="020B0604020202020204" pitchFamily="34" charset="0"/>
              <a:buChar char="•"/>
            </a:pPr>
            <a:r>
              <a:rPr lang="en-US" sz="2000" b="1" dirty="0"/>
              <a:t> Acting Out </a:t>
            </a:r>
            <a:endParaRPr lang="en-US" sz="2000" dirty="0"/>
          </a:p>
          <a:p>
            <a:pPr lvl="0">
              <a:buFont typeface="Arial" panose="020B0604020202020204" pitchFamily="34" charset="0"/>
              <a:buChar char="•"/>
            </a:pPr>
            <a:r>
              <a:rPr lang="en-US" sz="2000" b="1" dirty="0"/>
              <a:t> </a:t>
            </a:r>
            <a:r>
              <a:rPr lang="en-US" sz="2000" b="1" dirty="0" err="1"/>
              <a:t>Sexualization</a:t>
            </a:r>
            <a:r>
              <a:rPr lang="en-US" sz="2000" b="1" dirty="0"/>
              <a:t> </a:t>
            </a:r>
            <a:r>
              <a:rPr lang="en-US" sz="2000" b="1" dirty="0" smtClean="0"/>
              <a:t> </a:t>
            </a:r>
            <a:endParaRPr lang="en-US" sz="2000" dirty="0" smtClean="0"/>
          </a:p>
          <a:p>
            <a:pPr>
              <a:buFont typeface="Arial" panose="020B0604020202020204" pitchFamily="34" charset="0"/>
              <a:buChar char="•"/>
            </a:pPr>
            <a:r>
              <a:rPr lang="en-US" sz="2000" b="1" dirty="0" smtClean="0"/>
              <a:t> Sublimation</a:t>
            </a:r>
            <a:endParaRPr lang="en-US" sz="2000" dirty="0" smtClean="0"/>
          </a:p>
          <a:p>
            <a:pPr marL="252412" indent="0">
              <a:buNone/>
            </a:pPr>
            <a:endParaRPr lang="en-US" sz="2000" dirty="0"/>
          </a:p>
        </p:txBody>
      </p:sp>
    </p:spTree>
    <p:extLst>
      <p:ext uri="{BB962C8B-B14F-4D97-AF65-F5344CB8AC3E}">
        <p14:creationId xmlns:p14="http://schemas.microsoft.com/office/powerpoint/2010/main" xmlns="" val="250861382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Utility of </a:t>
            </a:r>
            <a:br>
              <a:rPr lang="en-US" dirty="0" smtClean="0"/>
            </a:br>
            <a:r>
              <a:rPr lang="en-US" dirty="0" smtClean="0"/>
              <a:t>Understanding Defenses	</a:t>
            </a:r>
            <a:endParaRPr lang="en-US" dirty="0"/>
          </a:p>
        </p:txBody>
      </p:sp>
      <p:sp>
        <p:nvSpPr>
          <p:cNvPr id="3" name="Content Placeholder 2"/>
          <p:cNvSpPr>
            <a:spLocks noGrp="1"/>
          </p:cNvSpPr>
          <p:nvPr>
            <p:ph idx="1"/>
          </p:nvPr>
        </p:nvSpPr>
        <p:spPr>
          <a:xfrm>
            <a:off x="1120000" y="2161291"/>
            <a:ext cx="10233800" cy="4351338"/>
          </a:xfrm>
        </p:spPr>
        <p:txBody>
          <a:bodyPr>
            <a:normAutofit/>
          </a:bodyPr>
          <a:lstStyle/>
          <a:p>
            <a:r>
              <a:rPr lang="en-US" dirty="0"/>
              <a:t>O</a:t>
            </a:r>
            <a:r>
              <a:rPr lang="en-US" dirty="0" smtClean="0"/>
              <a:t>ngoing reflection on an individual’s defense mechanisms answers the question:  </a:t>
            </a:r>
          </a:p>
          <a:p>
            <a:pPr marL="0" indent="0" algn="ctr">
              <a:buNone/>
            </a:pPr>
            <a:r>
              <a:rPr lang="en-US" sz="3200" i="1" dirty="0" smtClean="0"/>
              <a:t>“</a:t>
            </a:r>
            <a:r>
              <a:rPr lang="en-US" sz="3200" i="1" dirty="0"/>
              <a:t>By what means has this person survived?”</a:t>
            </a:r>
          </a:p>
          <a:p>
            <a:endParaRPr lang="en-US" dirty="0" smtClean="0"/>
          </a:p>
          <a:p>
            <a:r>
              <a:rPr lang="en-US" dirty="0" smtClean="0"/>
              <a:t>An ongoing awareness of the individual’s defenses in therapy will sensitize the therapist to the way those survival strategies come into the therapy session and therapeutic relationship.</a:t>
            </a:r>
          </a:p>
        </p:txBody>
      </p:sp>
    </p:spTree>
    <p:extLst>
      <p:ext uri="{BB962C8B-B14F-4D97-AF65-F5344CB8AC3E}">
        <p14:creationId xmlns:p14="http://schemas.microsoft.com/office/powerpoint/2010/main" xmlns="" val="2269740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Interpretation: Example</a:t>
            </a:r>
            <a:endParaRPr lang="en-US" dirty="0"/>
          </a:p>
        </p:txBody>
      </p:sp>
      <p:sp>
        <p:nvSpPr>
          <p:cNvPr id="3" name="Content Placeholder 2"/>
          <p:cNvSpPr>
            <a:spLocks noGrp="1"/>
          </p:cNvSpPr>
          <p:nvPr>
            <p:ph idx="1"/>
          </p:nvPr>
        </p:nvSpPr>
        <p:spPr/>
        <p:txBody>
          <a:bodyPr/>
          <a:lstStyle/>
          <a:p>
            <a:pPr marL="0" lvl="1" indent="0">
              <a:spcBef>
                <a:spcPts val="1000"/>
              </a:spcBef>
              <a:buNone/>
            </a:pPr>
            <a:r>
              <a:rPr lang="en-US" sz="3400" dirty="0">
                <a:solidFill>
                  <a:schemeClr val="tx1"/>
                </a:solidFill>
              </a:rPr>
              <a:t>"I have noticed that after I make a comment, you frequently stop speaking from your own thoughts and feelings and focus exclusively on the comment I have made.  You may be doing this to avoid feeling exposed when I appear to know something about you that catches you off guard."</a:t>
            </a:r>
          </a:p>
          <a:p>
            <a:endParaRPr lang="en-US" dirty="0"/>
          </a:p>
        </p:txBody>
      </p:sp>
    </p:spTree>
    <p:extLst>
      <p:ext uri="{BB962C8B-B14F-4D97-AF65-F5344CB8AC3E}">
        <p14:creationId xmlns:p14="http://schemas.microsoft.com/office/powerpoint/2010/main" xmlns="" val="11422619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3" y="1671411"/>
            <a:ext cx="10515600" cy="1325563"/>
          </a:xfrm>
        </p:spPr>
        <p:txBody>
          <a:bodyPr/>
          <a:lstStyle/>
          <a:p>
            <a:pPr algn="r"/>
            <a:r>
              <a:rPr lang="en-US" dirty="0" smtClean="0"/>
              <a:t>Resistance</a:t>
            </a:r>
            <a:endParaRPr lang="en-US" dirty="0"/>
          </a:p>
        </p:txBody>
      </p:sp>
    </p:spTree>
    <p:extLst>
      <p:ext uri="{BB962C8B-B14F-4D97-AF65-F5344CB8AC3E}">
        <p14:creationId xmlns:p14="http://schemas.microsoft.com/office/powerpoint/2010/main" xmlns="" val="9284721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Resistance</a:t>
            </a:r>
            <a:endParaRPr lang="en-US" dirty="0"/>
          </a:p>
        </p:txBody>
      </p:sp>
      <p:sp>
        <p:nvSpPr>
          <p:cNvPr id="3" name="Content Placeholder 2"/>
          <p:cNvSpPr>
            <a:spLocks noGrp="1"/>
          </p:cNvSpPr>
          <p:nvPr>
            <p:ph idx="1"/>
          </p:nvPr>
        </p:nvSpPr>
        <p:spPr/>
        <p:txBody>
          <a:bodyPr>
            <a:normAutofit/>
          </a:bodyPr>
          <a:lstStyle/>
          <a:p>
            <a:r>
              <a:rPr lang="en-US" dirty="0"/>
              <a:t>In </a:t>
            </a:r>
            <a:r>
              <a:rPr lang="en-US" i="1" dirty="0"/>
              <a:t>Interpretation of Dreams </a:t>
            </a:r>
            <a:r>
              <a:rPr lang="en-US" dirty="0"/>
              <a:t>(1899) Freud says, “Whatever disturbs the progress of the work is a resistance.”</a:t>
            </a:r>
          </a:p>
          <a:p>
            <a:r>
              <a:rPr lang="en-US" dirty="0" smtClean="0"/>
              <a:t>Freud observed that </a:t>
            </a:r>
            <a:r>
              <a:rPr lang="en-US" dirty="0"/>
              <a:t>d</a:t>
            </a:r>
            <a:r>
              <a:rPr lang="en-US" dirty="0" smtClean="0"/>
              <a:t>espite the fundamental rule of free association, resistances continued.</a:t>
            </a:r>
          </a:p>
          <a:p>
            <a:r>
              <a:rPr lang="en-US" dirty="0"/>
              <a:t>Freud shifted his focus to analyzing and </a:t>
            </a:r>
            <a:r>
              <a:rPr lang="en-US" dirty="0" smtClean="0"/>
              <a:t>interpreting the patient’s resistance.  </a:t>
            </a:r>
            <a:endParaRPr lang="en-US" dirty="0"/>
          </a:p>
          <a:p>
            <a:r>
              <a:rPr lang="en-US" dirty="0" smtClean="0"/>
              <a:t>Freud came to realize that the resistance must be interpreted before the repressed contents can be interpreted.</a:t>
            </a:r>
          </a:p>
        </p:txBody>
      </p:sp>
    </p:spTree>
    <p:extLst>
      <p:ext uri="{BB962C8B-B14F-4D97-AF65-F5344CB8AC3E}">
        <p14:creationId xmlns:p14="http://schemas.microsoft.com/office/powerpoint/2010/main" xmlns="" val="1234037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sp>
        <p:nvSpPr>
          <p:cNvPr id="4" name="Content Placeholder 3"/>
          <p:cNvSpPr>
            <a:spLocks noGrp="1"/>
          </p:cNvSpPr>
          <p:nvPr>
            <p:ph idx="1"/>
          </p:nvPr>
        </p:nvSpPr>
        <p:spPr>
          <a:xfrm>
            <a:off x="979100" y="1773472"/>
            <a:ext cx="10233800" cy="4743341"/>
          </a:xfrm>
        </p:spPr>
        <p:txBody>
          <a:bodyPr>
            <a:normAutofit fontScale="40000" lnSpcReduction="20000"/>
          </a:bodyPr>
          <a:lstStyle/>
          <a:p>
            <a:endParaRPr lang="en-US" dirty="0" smtClean="0"/>
          </a:p>
          <a:p>
            <a:pPr>
              <a:lnSpc>
                <a:spcPct val="120000"/>
              </a:lnSpc>
              <a:spcBef>
                <a:spcPts val="500"/>
              </a:spcBef>
              <a:spcAft>
                <a:spcPts val="500"/>
              </a:spcAft>
            </a:pPr>
            <a:r>
              <a:rPr lang="en-US" sz="5500" dirty="0"/>
              <a:t>The resistance from the ego </a:t>
            </a:r>
            <a:r>
              <a:rPr lang="en-US" sz="5500" dirty="0" smtClean="0"/>
              <a:t>is </a:t>
            </a:r>
            <a:r>
              <a:rPr lang="en-US" sz="5500" dirty="0"/>
              <a:t>a defense against anxieties stirred by the analysis.</a:t>
            </a:r>
          </a:p>
          <a:p>
            <a:pPr>
              <a:lnSpc>
                <a:spcPct val="120000"/>
              </a:lnSpc>
              <a:spcBef>
                <a:spcPts val="500"/>
              </a:spcBef>
              <a:spcAft>
                <a:spcPts val="500"/>
              </a:spcAft>
            </a:pPr>
            <a:r>
              <a:rPr lang="en-US" sz="5500" dirty="0" smtClean="0"/>
              <a:t>It refers to the way the patient’s defenses become activated in the therapeutic process. </a:t>
            </a:r>
          </a:p>
          <a:p>
            <a:pPr>
              <a:lnSpc>
                <a:spcPct val="120000"/>
              </a:lnSpc>
              <a:spcBef>
                <a:spcPts val="500"/>
              </a:spcBef>
              <a:spcAft>
                <a:spcPts val="500"/>
              </a:spcAft>
            </a:pPr>
            <a:r>
              <a:rPr lang="en-US" sz="5500" dirty="0" smtClean="0"/>
              <a:t>Resistance includes all behavior, both conscious and unconscious, during treatment that standing in opposition to the therapeutic process; e.g. silence, forgetting, lateness, failure to pay bill, excessive verbalization or production of dreams, or avoidance of certain subjects. </a:t>
            </a:r>
          </a:p>
          <a:p>
            <a:pPr>
              <a:lnSpc>
                <a:spcPct val="120000"/>
              </a:lnSpc>
              <a:spcBef>
                <a:spcPts val="500"/>
              </a:spcBef>
              <a:spcAft>
                <a:spcPts val="500"/>
              </a:spcAft>
            </a:pPr>
            <a:r>
              <a:rPr lang="en-US" sz="5500" dirty="0" smtClean="0"/>
              <a:t>The resistance to the development of a transference  is one of the most common forms of resistance.</a:t>
            </a:r>
          </a:p>
          <a:p>
            <a:pPr>
              <a:lnSpc>
                <a:spcPct val="120000"/>
              </a:lnSpc>
              <a:spcBef>
                <a:spcPts val="500"/>
              </a:spcBef>
              <a:spcAft>
                <a:spcPts val="500"/>
              </a:spcAft>
            </a:pPr>
            <a:r>
              <a:rPr lang="en-US" sz="5500" dirty="0" smtClean="0"/>
              <a:t>All of these actions stand in opposition to the patient’s conscious desire to improve.</a:t>
            </a:r>
          </a:p>
          <a:p>
            <a:pPr marL="0" indent="0">
              <a:buNone/>
            </a:pPr>
            <a:endParaRPr lang="en-US" sz="5500" dirty="0"/>
          </a:p>
        </p:txBody>
      </p:sp>
    </p:spTree>
    <p:extLst>
      <p:ext uri="{BB962C8B-B14F-4D97-AF65-F5344CB8AC3E}">
        <p14:creationId xmlns:p14="http://schemas.microsoft.com/office/powerpoint/2010/main" xmlns="" val="41535964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Interpretation: Example</a:t>
            </a:r>
            <a:endParaRPr lang="en-US" dirty="0"/>
          </a:p>
        </p:txBody>
      </p:sp>
      <p:sp>
        <p:nvSpPr>
          <p:cNvPr id="3" name="Content Placeholder 2"/>
          <p:cNvSpPr>
            <a:spLocks noGrp="1"/>
          </p:cNvSpPr>
          <p:nvPr>
            <p:ph idx="1"/>
          </p:nvPr>
        </p:nvSpPr>
        <p:spPr>
          <a:xfrm>
            <a:off x="1120000" y="1962151"/>
            <a:ext cx="10233800" cy="4351338"/>
          </a:xfrm>
        </p:spPr>
        <p:txBody>
          <a:bodyPr/>
          <a:lstStyle/>
          <a:p>
            <a:pPr marL="0" lvl="1" indent="0">
              <a:spcBef>
                <a:spcPts val="1000"/>
              </a:spcBef>
              <a:buNone/>
            </a:pPr>
            <a:r>
              <a:rPr lang="en-US" sz="3600" dirty="0" smtClean="0"/>
              <a:t>“I’ve </a:t>
            </a:r>
            <a:r>
              <a:rPr lang="en-US" sz="3600" dirty="0"/>
              <a:t>noticed that you are silent every time I make reference to our relationship? You seem to feel that if you speak openly about your feelings about me that you’ll somehow be swallowed up by them and lose control of yourself.”</a:t>
            </a:r>
            <a:endParaRPr lang="en-US" dirty="0"/>
          </a:p>
        </p:txBody>
      </p:sp>
    </p:spTree>
    <p:extLst>
      <p:ext uri="{BB962C8B-B14F-4D97-AF65-F5344CB8AC3E}">
        <p14:creationId xmlns:p14="http://schemas.microsoft.com/office/powerpoint/2010/main" xmlns="" val="33092294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088" y="822325"/>
            <a:ext cx="10515600" cy="1325563"/>
          </a:xfrm>
        </p:spPr>
        <p:txBody>
          <a:bodyPr>
            <a:normAutofit fontScale="90000"/>
          </a:bodyPr>
          <a:lstStyle/>
          <a:p>
            <a:pPr algn="r"/>
            <a:r>
              <a:rPr lang="en-US" dirty="0" smtClean="0"/>
              <a:t>Unconscious Communication and Interpreting the Analytic Interaction</a:t>
            </a:r>
            <a:endParaRPr lang="en-US" dirty="0"/>
          </a:p>
        </p:txBody>
      </p:sp>
      <p:sp>
        <p:nvSpPr>
          <p:cNvPr id="3" name="Content Placeholder 2"/>
          <p:cNvSpPr>
            <a:spLocks noGrp="1"/>
          </p:cNvSpPr>
          <p:nvPr>
            <p:ph idx="1"/>
          </p:nvPr>
        </p:nvSpPr>
        <p:spPr>
          <a:xfrm>
            <a:off x="2848787" y="3168650"/>
            <a:ext cx="10233800" cy="4351338"/>
          </a:xfrm>
        </p:spPr>
        <p:txBody>
          <a:bodyPr>
            <a:normAutofit/>
          </a:bodyPr>
          <a:lstStyle/>
          <a:p>
            <a:pPr marL="0" indent="0">
              <a:buNone/>
            </a:pPr>
            <a:r>
              <a:rPr lang="en-US" sz="5000" dirty="0" smtClean="0"/>
              <a:t>The Session as Dream</a:t>
            </a:r>
            <a:endParaRPr lang="en-US" sz="5000" dirty="0"/>
          </a:p>
        </p:txBody>
      </p:sp>
    </p:spTree>
    <p:extLst>
      <p:ext uri="{BB962C8B-B14F-4D97-AF65-F5344CB8AC3E}">
        <p14:creationId xmlns:p14="http://schemas.microsoft.com/office/powerpoint/2010/main" xmlns="" val="1251202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0" y="1426670"/>
            <a:ext cx="10515600" cy="1325563"/>
          </a:xfrm>
        </p:spPr>
        <p:txBody>
          <a:bodyPr>
            <a:normAutofit fontScale="90000"/>
          </a:bodyPr>
          <a:lstStyle/>
          <a:p>
            <a:pPr algn="r"/>
            <a:r>
              <a:rPr lang="en-US" dirty="0" smtClean="0"/>
              <a:t>History of Technique in </a:t>
            </a:r>
            <a:br>
              <a:rPr lang="en-US" dirty="0" smtClean="0"/>
            </a:br>
            <a:r>
              <a:rPr lang="en-US" dirty="0" smtClean="0"/>
              <a:t>Analytical Psychology</a:t>
            </a:r>
            <a:endParaRPr lang="en-US" dirty="0"/>
          </a:p>
        </p:txBody>
      </p:sp>
    </p:spTree>
    <p:extLst>
      <p:ext uri="{BB962C8B-B14F-4D97-AF65-F5344CB8AC3E}">
        <p14:creationId xmlns:p14="http://schemas.microsoft.com/office/powerpoint/2010/main" xmlns="" val="22976797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Unconscious Communications	</a:t>
            </a:r>
            <a:endParaRPr lang="en-US" dirty="0"/>
          </a:p>
        </p:txBody>
      </p:sp>
      <p:sp>
        <p:nvSpPr>
          <p:cNvPr id="3" name="Content Placeholder 2"/>
          <p:cNvSpPr>
            <a:spLocks noGrp="1"/>
          </p:cNvSpPr>
          <p:nvPr>
            <p:ph idx="1"/>
          </p:nvPr>
        </p:nvSpPr>
        <p:spPr>
          <a:xfrm>
            <a:off x="1120000" y="2506662"/>
            <a:ext cx="10233800" cy="4351338"/>
          </a:xfrm>
        </p:spPr>
        <p:txBody>
          <a:bodyPr/>
          <a:lstStyle/>
          <a:p>
            <a:r>
              <a:rPr lang="en-US" dirty="0" smtClean="0"/>
              <a:t>Refers to communication (whether verbal, non-verbal, behavioral, affective) in </a:t>
            </a:r>
            <a:r>
              <a:rPr lang="en-US" dirty="0"/>
              <a:t>which the surface or manifest content appears to be about something else but it is referring to </a:t>
            </a:r>
            <a:r>
              <a:rPr lang="en-US" dirty="0" smtClean="0"/>
              <a:t>an encoded, hidden, </a:t>
            </a:r>
            <a:r>
              <a:rPr lang="en-US" dirty="0"/>
              <a:t>or latent message. </a:t>
            </a:r>
            <a:endParaRPr lang="en-US" dirty="0" smtClean="0"/>
          </a:p>
          <a:p>
            <a:r>
              <a:rPr lang="en-US" dirty="0" smtClean="0"/>
              <a:t>Discussed in many places but takes a prominent place in the system of psychoanalytic technique developed by Robert Langs.</a:t>
            </a:r>
          </a:p>
          <a:p>
            <a:r>
              <a:rPr lang="en-US" dirty="0" err="1" smtClean="0"/>
              <a:t>Langs</a:t>
            </a:r>
            <a:r>
              <a:rPr lang="en-US" dirty="0" smtClean="0"/>
              <a:t> refers to this as encoded communications or derivative communications.</a:t>
            </a:r>
          </a:p>
          <a:p>
            <a:pPr marL="0" indent="0">
              <a:buNone/>
            </a:pPr>
            <a:endParaRPr lang="en-US" dirty="0"/>
          </a:p>
        </p:txBody>
      </p:sp>
    </p:spTree>
    <p:extLst>
      <p:ext uri="{BB962C8B-B14F-4D97-AF65-F5344CB8AC3E}">
        <p14:creationId xmlns:p14="http://schemas.microsoft.com/office/powerpoint/2010/main" xmlns="" val="38940071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806484" y="642257"/>
            <a:ext cx="8343900" cy="747897"/>
          </a:xfrm>
          <a:noFill/>
          <a:ln>
            <a:miter lim="800000"/>
            <a:headEnd/>
            <a:tailEnd/>
          </a:ln>
        </p:spPr>
        <p:txBody>
          <a:bodyPr vert="horz" wrap="square" lIns="0" tIns="0" rIns="0" bIns="0" numCol="1" rtlCol="0" anchor="t" anchorCtr="0" compatLnSpc="1">
            <a:prstTxWarp prst="textNoShape">
              <a:avLst/>
            </a:prstTxWarp>
            <a:spAutoFit/>
          </a:bodyPr>
          <a:lstStyle/>
          <a:p>
            <a:pPr algn="r" defTabSz="381000"/>
            <a:r>
              <a:rPr lang="en-US" dirty="0" smtClean="0">
                <a:latin typeface="+mn-lt"/>
              </a:rPr>
              <a:t>Changes in Analytic Therapy</a:t>
            </a:r>
          </a:p>
        </p:txBody>
      </p:sp>
      <p:sp>
        <p:nvSpPr>
          <p:cNvPr id="16387" name="Rectangle 3"/>
          <p:cNvSpPr>
            <a:spLocks noGrp="1" noChangeArrowheads="1"/>
          </p:cNvSpPr>
          <p:nvPr>
            <p:ph type="body" idx="1"/>
          </p:nvPr>
        </p:nvSpPr>
        <p:spPr bwMode="auto">
          <a:xfrm>
            <a:off x="960809" y="2124478"/>
            <a:ext cx="10035250" cy="3358868"/>
          </a:xfrm>
          <a:noFill/>
          <a:ln>
            <a:miter lim="800000"/>
            <a:headEnd/>
            <a:tailEnd/>
          </a:ln>
        </p:spPr>
        <p:txBody>
          <a:bodyPr vert="horz" wrap="square" lIns="0" tIns="0" rIns="0" bIns="0" numCol="1" rtlCol="0" anchor="t" anchorCtr="0" compatLnSpc="1">
            <a:prstTxWarp prst="textNoShape">
              <a:avLst/>
            </a:prstTxWarp>
            <a:spAutoFit/>
          </a:bodyPr>
          <a:lstStyle/>
          <a:p>
            <a:pPr marL="0" indent="252413" defTabSz="381000"/>
            <a:r>
              <a:rPr lang="en-US" u="sng" dirty="0" smtClean="0"/>
              <a:t>Traditional Psychoanalytic</a:t>
            </a:r>
            <a:r>
              <a:rPr lang="en-US" dirty="0" smtClean="0"/>
              <a:t> - the resolution of psychic conflicts through the use of interpretation to promote affectively engaged insight which in turn leads to lasting structural change.</a:t>
            </a:r>
          </a:p>
          <a:p>
            <a:pPr marL="0" indent="0" defTabSz="381000">
              <a:buNone/>
            </a:pPr>
            <a:endParaRPr lang="en-US" dirty="0" smtClean="0"/>
          </a:p>
          <a:p>
            <a:pPr marL="0" indent="252413" defTabSz="381000"/>
            <a:r>
              <a:rPr lang="en-US" u="sng" dirty="0" smtClean="0"/>
              <a:t>Jungian</a:t>
            </a:r>
            <a:r>
              <a:rPr lang="en-US" dirty="0" smtClean="0"/>
              <a:t>- uses insight as a tool for increasing consciousness and out of consciousness then arises the possibility of individuation.  Part of this process would include the de-potentiation of complexes which interfere with the individuation process.</a:t>
            </a:r>
          </a:p>
        </p:txBody>
      </p:sp>
    </p:spTree>
    <p:extLst>
      <p:ext uri="{BB962C8B-B14F-4D97-AF65-F5344CB8AC3E}">
        <p14:creationId xmlns:p14="http://schemas.microsoft.com/office/powerpoint/2010/main" xmlns="" val="67242103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a:t>
            </a:r>
            <a:r>
              <a:rPr lang="en-US" dirty="0"/>
              <a:t>C</a:t>
            </a:r>
            <a:r>
              <a:rPr lang="en-US" dirty="0" smtClean="0"/>
              <a:t>entral to Jungian Analysis</a:t>
            </a:r>
            <a:endParaRPr lang="en-US" dirty="0"/>
          </a:p>
        </p:txBody>
      </p:sp>
      <p:sp>
        <p:nvSpPr>
          <p:cNvPr id="3" name="Content Placeholder 2"/>
          <p:cNvSpPr>
            <a:spLocks noGrp="1"/>
          </p:cNvSpPr>
          <p:nvPr>
            <p:ph idx="1"/>
          </p:nvPr>
        </p:nvSpPr>
        <p:spPr>
          <a:xfrm>
            <a:off x="979100" y="1690688"/>
            <a:ext cx="10233800" cy="5045778"/>
          </a:xfrm>
        </p:spPr>
        <p:txBody>
          <a:bodyPr>
            <a:normAutofit fontScale="92500" lnSpcReduction="10000"/>
          </a:bodyPr>
          <a:lstStyle/>
          <a:p>
            <a:r>
              <a:rPr lang="en-US" sz="3200" dirty="0"/>
              <a:t>T</a:t>
            </a:r>
            <a:r>
              <a:rPr lang="en-US" sz="3200" dirty="0" smtClean="0"/>
              <a:t>he </a:t>
            </a:r>
            <a:r>
              <a:rPr lang="en-US" sz="3200" dirty="0"/>
              <a:t>capacity to tolerate </a:t>
            </a:r>
            <a:r>
              <a:rPr lang="en-US" sz="3200" dirty="0" smtClean="0"/>
              <a:t>complexity, ambiguity, and not knowing</a:t>
            </a:r>
          </a:p>
          <a:p>
            <a:r>
              <a:rPr lang="en-US" sz="3200" dirty="0"/>
              <a:t>T</a:t>
            </a:r>
            <a:r>
              <a:rPr lang="en-US" sz="3200" dirty="0" smtClean="0"/>
              <a:t>he </a:t>
            </a:r>
            <a:r>
              <a:rPr lang="en-US" sz="3200" dirty="0"/>
              <a:t>capacity to </a:t>
            </a:r>
            <a:r>
              <a:rPr lang="en-US" sz="3200" dirty="0" smtClean="0"/>
              <a:t>symbolize</a:t>
            </a:r>
          </a:p>
          <a:p>
            <a:r>
              <a:rPr lang="en-US" sz="3200" dirty="0" smtClean="0"/>
              <a:t>The </a:t>
            </a:r>
            <a:r>
              <a:rPr lang="en-US" sz="3200" dirty="0"/>
              <a:t>capacity to </a:t>
            </a:r>
            <a:r>
              <a:rPr lang="en-US" sz="3200" dirty="0" smtClean="0"/>
              <a:t>imagine</a:t>
            </a:r>
          </a:p>
          <a:p>
            <a:r>
              <a:rPr lang="en-US" sz="3200" dirty="0" smtClean="0"/>
              <a:t>The capacity to reflect on one’s experience</a:t>
            </a:r>
          </a:p>
          <a:p>
            <a:r>
              <a:rPr lang="en-US" sz="3200" dirty="0" smtClean="0"/>
              <a:t>The capacity to maintain cohesion of the Self during periods of affective intensity</a:t>
            </a:r>
          </a:p>
          <a:p>
            <a:r>
              <a:rPr lang="en-US" sz="3200" dirty="0"/>
              <a:t>Increased emotional resilience</a:t>
            </a:r>
          </a:p>
          <a:p>
            <a:r>
              <a:rPr lang="en-US" sz="3200" dirty="0"/>
              <a:t>Increased psychological flexibility</a:t>
            </a:r>
          </a:p>
          <a:p>
            <a:r>
              <a:rPr lang="en-US" sz="3200" dirty="0"/>
              <a:t>Increased capacity for conscious choice in life</a:t>
            </a:r>
          </a:p>
          <a:p>
            <a:endParaRPr lang="en-US" sz="3200" dirty="0" smtClean="0"/>
          </a:p>
          <a:p>
            <a:endParaRPr lang="en-US" sz="3200" dirty="0"/>
          </a:p>
        </p:txBody>
      </p:sp>
    </p:spTree>
    <p:extLst>
      <p:ext uri="{BB962C8B-B14F-4D97-AF65-F5344CB8AC3E}">
        <p14:creationId xmlns:p14="http://schemas.microsoft.com/office/powerpoint/2010/main" xmlns="" val="40210537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a:t>
            </a:r>
            <a:endParaRPr lang="en-US" dirty="0"/>
          </a:p>
        </p:txBody>
      </p:sp>
      <p:sp>
        <p:nvSpPr>
          <p:cNvPr id="3" name="Content Placeholder 2"/>
          <p:cNvSpPr>
            <a:spLocks noGrp="1"/>
          </p:cNvSpPr>
          <p:nvPr>
            <p:ph idx="1"/>
          </p:nvPr>
        </p:nvSpPr>
        <p:spPr/>
        <p:txBody>
          <a:bodyPr/>
          <a:lstStyle/>
          <a:p>
            <a:r>
              <a:rPr lang="en-US" sz="3000" dirty="0"/>
              <a:t>M</a:t>
            </a:r>
            <a:r>
              <a:rPr lang="en-US" sz="3000" dirty="0" smtClean="0"/>
              <a:t>ost patients who have been in analytic therapy for a length of time generally know when they’ve gotten what they needed to get from the experience.</a:t>
            </a:r>
          </a:p>
          <a:p>
            <a:r>
              <a:rPr lang="en-US" sz="3000" dirty="0" smtClean="0"/>
              <a:t>Reasons for analysis to end prior to such knowing:</a:t>
            </a:r>
          </a:p>
          <a:p>
            <a:pPr lvl="1"/>
            <a:r>
              <a:rPr lang="en-US" sz="2600" dirty="0" smtClean="0"/>
              <a:t>When the patient repeatedly undermines the analytic contract.</a:t>
            </a:r>
          </a:p>
          <a:p>
            <a:pPr lvl="1"/>
            <a:r>
              <a:rPr lang="en-US" sz="2600" dirty="0" smtClean="0"/>
              <a:t>When there is no energy or new material entering the sessions over a prolonged period of time.</a:t>
            </a:r>
          </a:p>
          <a:p>
            <a:pPr lvl="1"/>
            <a:r>
              <a:rPr lang="en-US" sz="2600" dirty="0" smtClean="0"/>
              <a:t>When the analyst’s counter-transference reactions interfere with their effective functioning in the role of analyst</a:t>
            </a:r>
            <a:r>
              <a:rPr lang="en-US" dirty="0" smtClean="0"/>
              <a:t>.</a:t>
            </a:r>
            <a:endParaRPr lang="en-US" dirty="0"/>
          </a:p>
        </p:txBody>
      </p:sp>
    </p:spTree>
    <p:extLst>
      <p:ext uri="{BB962C8B-B14F-4D97-AF65-F5344CB8AC3E}">
        <p14:creationId xmlns:p14="http://schemas.microsoft.com/office/powerpoint/2010/main" xmlns="" val="4086123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a:t>
            </a:r>
            <a:endParaRPr lang="en-US" dirty="0"/>
          </a:p>
        </p:txBody>
      </p:sp>
      <p:sp>
        <p:nvSpPr>
          <p:cNvPr id="3" name="Content Placeholder 2"/>
          <p:cNvSpPr>
            <a:spLocks noGrp="1"/>
          </p:cNvSpPr>
          <p:nvPr>
            <p:ph idx="1"/>
          </p:nvPr>
        </p:nvSpPr>
        <p:spPr/>
        <p:txBody>
          <a:bodyPr/>
          <a:lstStyle/>
          <a:p>
            <a:r>
              <a:rPr lang="en-US" dirty="0" smtClean="0"/>
              <a:t>Under ideal circumstances a general termination date is agreed upon months in advance.</a:t>
            </a:r>
          </a:p>
          <a:p>
            <a:r>
              <a:rPr lang="en-US" dirty="0" smtClean="0"/>
              <a:t>Patients less overtly connected to an analytic process frequently don’t see the need for a prolonged termination phase, but it should still be suggested.</a:t>
            </a:r>
          </a:p>
          <a:p>
            <a:r>
              <a:rPr lang="en-US" dirty="0" smtClean="0"/>
              <a:t>Often aspects of the transference, especially feelings of dependency and/or anticipated abandonment, will intensify during the approach to the termination date. </a:t>
            </a:r>
          </a:p>
          <a:p>
            <a:r>
              <a:rPr lang="en-US" dirty="0" smtClean="0"/>
              <a:t>This is typically part of the working through of the transference rather than a signal to continue the analysis.</a:t>
            </a:r>
            <a:endParaRPr lang="en-US" dirty="0"/>
          </a:p>
        </p:txBody>
      </p:sp>
    </p:spTree>
    <p:extLst>
      <p:ext uri="{BB962C8B-B14F-4D97-AF65-F5344CB8AC3E}">
        <p14:creationId xmlns:p14="http://schemas.microsoft.com/office/powerpoint/2010/main" xmlns="" val="24224214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pPr marL="0" indent="0">
              <a:buNone/>
            </a:pPr>
            <a:r>
              <a:rPr lang="en-US" sz="3400" dirty="0" smtClean="0"/>
              <a:t>The technique of analytic therapy articulates how the process of therapy can organized and carried out in such a way that creates the optimal setting for the unconscious to reveal itself; that is to become manifest during the analytic interaction. At the same time the process is also be oriented to reduce the variables which might interfere with that emergence. This is the tension that technique attempts to hold in analysis.</a:t>
            </a:r>
            <a:endParaRPr lang="en-US" sz="3400" dirty="0"/>
          </a:p>
        </p:txBody>
      </p:sp>
    </p:spTree>
    <p:extLst>
      <p:ext uri="{BB962C8B-B14F-4D97-AF65-F5344CB8AC3E}">
        <p14:creationId xmlns:p14="http://schemas.microsoft.com/office/powerpoint/2010/main" xmlns="" val="9070172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63"/>
            <a:ext cx="10515600" cy="1325563"/>
          </a:xfrm>
        </p:spPr>
        <p:txBody>
          <a:bodyPr>
            <a:normAutofit/>
          </a:bodyPr>
          <a:lstStyle/>
          <a:p>
            <a:r>
              <a:rPr lang="en-US" sz="4000" dirty="0" smtClean="0">
                <a:latin typeface="Arial" panose="020B0604020202020204" pitchFamily="34" charset="0"/>
                <a:cs typeface="Arial" panose="020B0604020202020204" pitchFamily="34" charset="0"/>
              </a:rPr>
              <a:t>Coming in 2018</a:t>
            </a:r>
            <a:endParaRPr lang="en-US" sz="4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64021" y="921973"/>
            <a:ext cx="8351553" cy="5936027"/>
          </a:xfrm>
        </p:spPr>
      </p:pic>
    </p:spTree>
    <p:extLst>
      <p:ext uri="{BB962C8B-B14F-4D97-AF65-F5344CB8AC3E}">
        <p14:creationId xmlns:p14="http://schemas.microsoft.com/office/powerpoint/2010/main" xmlns="" val="2757546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3016C5A4-E631-4977-A608-ACFB475526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6167</TotalTime>
  <Words>5961</Words>
  <Application>Microsoft Macintosh PowerPoint</Application>
  <PresentationFormat>Произвольный</PresentationFormat>
  <Paragraphs>524</Paragraphs>
  <Slides>96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96</vt:i4>
      </vt:variant>
    </vt:vector>
  </HeadingPairs>
  <TitlesOfParts>
    <vt:vector size="97" baseType="lpstr">
      <vt:lpstr>Depth</vt:lpstr>
      <vt:lpstr>Fundamentals  of   Technique  in  Analytic  Therapy</vt:lpstr>
      <vt:lpstr>Jung and Freudian Technique/Theory</vt:lpstr>
      <vt:lpstr>Definition of  Technique</vt:lpstr>
      <vt:lpstr>Technique</vt:lpstr>
      <vt:lpstr>Technique and Creativtiy</vt:lpstr>
      <vt:lpstr>Technique as Underlying  Structure of Analysis</vt:lpstr>
      <vt:lpstr>What Constitutes Technique?</vt:lpstr>
      <vt:lpstr>Interpretation and Technique</vt:lpstr>
      <vt:lpstr>History of Technique in  Analytical Psychology</vt:lpstr>
      <vt:lpstr>Jungians and Technique</vt:lpstr>
      <vt:lpstr>Schools of Analytical Psychology</vt:lpstr>
      <vt:lpstr> The Goals of Analytic Therapy</vt:lpstr>
      <vt:lpstr>The Goals of Analytic Therapy</vt:lpstr>
      <vt:lpstr>Analytic Patients</vt:lpstr>
      <vt:lpstr> The Analytic Attitude:  The Overall Guiding Philosophy</vt:lpstr>
      <vt:lpstr>Analytic Attitude: A Definition</vt:lpstr>
      <vt:lpstr>The Analytic Attitude</vt:lpstr>
      <vt:lpstr>Analytic Attitude &amp; Symbolic Attitude</vt:lpstr>
      <vt:lpstr>Analytic Attitude and Technique</vt:lpstr>
      <vt:lpstr>Analytic Attitude</vt:lpstr>
      <vt:lpstr>Слайд 21</vt:lpstr>
      <vt:lpstr>Basic Principles Underlying  the Analytic Attitude</vt:lpstr>
      <vt:lpstr>Basic Principles: Psychic Reality </vt:lpstr>
      <vt:lpstr>Basic Principles: Psychic Reality</vt:lpstr>
      <vt:lpstr>Basic Principles: Psychic Determinism</vt:lpstr>
      <vt:lpstr> What is Interpretation?</vt:lpstr>
      <vt:lpstr>Слайд 27</vt:lpstr>
      <vt:lpstr>Слайд 28</vt:lpstr>
      <vt:lpstr>Слайд 29</vt:lpstr>
      <vt:lpstr>Слайд 30</vt:lpstr>
      <vt:lpstr>Слайд 31</vt:lpstr>
      <vt:lpstr>Michael Fordham on Interpretation (1978, p. 113)</vt:lpstr>
      <vt:lpstr>Interpretive versus Supportive</vt:lpstr>
      <vt:lpstr>Suggestion versus  Interpretation in Analysis</vt:lpstr>
      <vt:lpstr>Non-Analytic Interventions </vt:lpstr>
      <vt:lpstr>The Centrality of Analyzing</vt:lpstr>
      <vt:lpstr>Supportive - Analytic Continuum</vt:lpstr>
      <vt:lpstr>The Cycle of Interpretation</vt:lpstr>
      <vt:lpstr>The Cycle of Interpretation: Examples</vt:lpstr>
      <vt:lpstr>The Cycle of Interpretation: Examples</vt:lpstr>
      <vt:lpstr>The Cycle of Interpretation: Examples</vt:lpstr>
      <vt:lpstr>The Cycle of Interpretation: Examples</vt:lpstr>
      <vt:lpstr>Слайд 43</vt:lpstr>
      <vt:lpstr>Слайд 44</vt:lpstr>
      <vt:lpstr>Priority of Interpretative Interventions</vt:lpstr>
      <vt:lpstr>Is There a Correct Interpretation?</vt:lpstr>
      <vt:lpstr>The Initial Interview</vt:lpstr>
      <vt:lpstr>Initial Interview: Assessment</vt:lpstr>
      <vt:lpstr>Initial Interview: Trial Interpretation</vt:lpstr>
      <vt:lpstr>Structure of  Therapy: The Analytic Frame </vt:lpstr>
      <vt:lpstr>Analytic Frame</vt:lpstr>
      <vt:lpstr>Analytic Frame: Parameters </vt:lpstr>
      <vt:lpstr>Analytic Frame: The Consulting Room</vt:lpstr>
      <vt:lpstr>Frame as Container – Vas Hermeticum or Sacred Cauldron  </vt:lpstr>
      <vt:lpstr>Analytic Frame as Attitude</vt:lpstr>
      <vt:lpstr>Analytic Frame as Ritual</vt:lpstr>
      <vt:lpstr>Distance, Support, and Relationship:  Roles in Analysis</vt:lpstr>
      <vt:lpstr>Roles in Analysis</vt:lpstr>
      <vt:lpstr>The Transference and   Countertransference Matrix</vt:lpstr>
      <vt:lpstr>Слайд 60</vt:lpstr>
      <vt:lpstr>Transference: Jung’s Ambivalence </vt:lpstr>
      <vt:lpstr>Transference: Jung’s Ambivalence</vt:lpstr>
      <vt:lpstr>Transference-Countertransference</vt:lpstr>
      <vt:lpstr>Utility of Transference-Countertransference  for the Analytic Process</vt:lpstr>
      <vt:lpstr>Transference: Narrow Definition </vt:lpstr>
      <vt:lpstr>Transference: Broad Definition </vt:lpstr>
      <vt:lpstr>Countertransference: Narrow Definition</vt:lpstr>
      <vt:lpstr>Countertransference: Broad Definition</vt:lpstr>
      <vt:lpstr>Counter-Resistance and Countertransference</vt:lpstr>
      <vt:lpstr>Working in the Transference-Countertransference Matrix</vt:lpstr>
      <vt:lpstr>Working in the Transference-Countertransference Matrix</vt:lpstr>
      <vt:lpstr>Working in the T/CT Matrix Summary: Magnet and Architect</vt:lpstr>
      <vt:lpstr>Transference Interpretation</vt:lpstr>
      <vt:lpstr>Transference Interpretation</vt:lpstr>
      <vt:lpstr>Countertransference Interpretation</vt:lpstr>
      <vt:lpstr>Countertransference Interpretation</vt:lpstr>
      <vt:lpstr>Defenses  </vt:lpstr>
      <vt:lpstr>Definition of Defense</vt:lpstr>
      <vt:lpstr>Purpose of Defenses</vt:lpstr>
      <vt:lpstr>Complexes and Defenses</vt:lpstr>
      <vt:lpstr>Defenses are Fundamental</vt:lpstr>
      <vt:lpstr>Common Defenses</vt:lpstr>
      <vt:lpstr>Clinical Utility of  Understanding Defenses </vt:lpstr>
      <vt:lpstr>Defense Interpretation: Example</vt:lpstr>
      <vt:lpstr>Resistance</vt:lpstr>
      <vt:lpstr>Origins of Resistance</vt:lpstr>
      <vt:lpstr>Resistance</vt:lpstr>
      <vt:lpstr>Resistance Interpretation: Example</vt:lpstr>
      <vt:lpstr>Unconscious Communication and Interpreting the Analytic Interaction</vt:lpstr>
      <vt:lpstr>Unconscious Communications </vt:lpstr>
      <vt:lpstr>Changes in Analytic Therapy</vt:lpstr>
      <vt:lpstr>Changes Central to Jungian Analysis</vt:lpstr>
      <vt:lpstr>Termination</vt:lpstr>
      <vt:lpstr>Termination</vt:lpstr>
      <vt:lpstr>Review</vt:lpstr>
      <vt:lpstr>Coming in 2018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Technique  in  Analytic  Therapy</dc:title>
  <dc:creator>Mark Winborn</dc:creator>
  <cp:lastModifiedBy>Лев</cp:lastModifiedBy>
  <cp:revision>150</cp:revision>
  <cp:lastPrinted>2017-05-22T17:21:01Z</cp:lastPrinted>
  <dcterms:created xsi:type="dcterms:W3CDTF">2016-01-11T01:50:06Z</dcterms:created>
  <dcterms:modified xsi:type="dcterms:W3CDTF">2017-05-24T11:16:20Z</dcterms:modified>
</cp:coreProperties>
</file>